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embeddedFontLst>
    <p:embeddedFont>
      <p:font typeface="Anton"/>
      <p:regular r:id="rId48"/>
    </p:embeddedFont>
    <p:embeddedFont>
      <p:font typeface="Oswald Medium"/>
      <p:regular r:id="rId49"/>
      <p:bold r:id="rId50"/>
    </p:embeddedFont>
    <p:embeddedFont>
      <p:font typeface="Montserrat"/>
      <p:regular r:id="rId51"/>
      <p:bold r:id="rId52"/>
      <p:italic r:id="rId53"/>
      <p:boldItalic r:id="rId54"/>
    </p:embeddedFont>
    <p:embeddedFont>
      <p:font typeface="Lato"/>
      <p:regular r:id="rId55"/>
      <p:bold r:id="rId56"/>
      <p:italic r:id="rId57"/>
      <p:boldItalic r:id="rId58"/>
    </p:embeddedFont>
    <p:embeddedFont>
      <p:font typeface="Oswald"/>
      <p:regular r:id="rId59"/>
      <p:bold r:id="rId60"/>
    </p:embeddedFont>
    <p:embeddedFont>
      <p:font typeface="Karla"/>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Manuel LINOT"/>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529791E-2F1C-4E57-9EFB-6C6095AA87CF}">
  <a:tblStyle styleId="{7529791E-2F1C-4E57-9EFB-6C6095AA87C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Anton-regular.fntdata"/><Relationship Id="rId47" Type="http://schemas.openxmlformats.org/officeDocument/2006/relationships/slide" Target="slides/slide41.xml"/><Relationship Id="rId49" Type="http://schemas.openxmlformats.org/officeDocument/2006/relationships/font" Target="fonts/OswaldMedium-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Karla-bold.fntdata"/><Relationship Id="rId61" Type="http://schemas.openxmlformats.org/officeDocument/2006/relationships/font" Target="fonts/Karla-regular.fntdata"/><Relationship Id="rId20" Type="http://schemas.openxmlformats.org/officeDocument/2006/relationships/slide" Target="slides/slide14.xml"/><Relationship Id="rId64" Type="http://schemas.openxmlformats.org/officeDocument/2006/relationships/font" Target="fonts/Karla-boldItalic.fntdata"/><Relationship Id="rId63" Type="http://schemas.openxmlformats.org/officeDocument/2006/relationships/font" Target="fonts/Karla-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swald-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regular.fntdata"/><Relationship Id="rId50" Type="http://schemas.openxmlformats.org/officeDocument/2006/relationships/font" Target="fonts/OswaldMedium-bold.fntdata"/><Relationship Id="rId53" Type="http://schemas.openxmlformats.org/officeDocument/2006/relationships/font" Target="fonts/Montserrat-italic.fntdata"/><Relationship Id="rId52" Type="http://schemas.openxmlformats.org/officeDocument/2006/relationships/font" Target="fonts/Montserrat-bold.fntdata"/><Relationship Id="rId11" Type="http://schemas.openxmlformats.org/officeDocument/2006/relationships/slide" Target="slides/slide5.xml"/><Relationship Id="rId55" Type="http://schemas.openxmlformats.org/officeDocument/2006/relationships/font" Target="fonts/Lato-regular.fntdata"/><Relationship Id="rId10" Type="http://schemas.openxmlformats.org/officeDocument/2006/relationships/slide" Target="slides/slide4.xml"/><Relationship Id="rId54" Type="http://schemas.openxmlformats.org/officeDocument/2006/relationships/font" Target="fonts/Montserrat-boldItalic.fntdata"/><Relationship Id="rId13" Type="http://schemas.openxmlformats.org/officeDocument/2006/relationships/slide" Target="slides/slide7.xml"/><Relationship Id="rId57" Type="http://schemas.openxmlformats.org/officeDocument/2006/relationships/font" Target="fonts/Lato-italic.fntdata"/><Relationship Id="rId12" Type="http://schemas.openxmlformats.org/officeDocument/2006/relationships/slide" Target="slides/slide6.xml"/><Relationship Id="rId56" Type="http://schemas.openxmlformats.org/officeDocument/2006/relationships/font" Target="fonts/Lato-bold.fntdata"/><Relationship Id="rId15" Type="http://schemas.openxmlformats.org/officeDocument/2006/relationships/slide" Target="slides/slide9.xml"/><Relationship Id="rId59" Type="http://schemas.openxmlformats.org/officeDocument/2006/relationships/font" Target="fonts/Oswald-regular.fntdata"/><Relationship Id="rId14" Type="http://schemas.openxmlformats.org/officeDocument/2006/relationships/slide" Target="slides/slide8.xml"/><Relationship Id="rId58" Type="http://schemas.openxmlformats.org/officeDocument/2006/relationships/font" Target="fonts/La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6-17T14:28:15.221">
    <p:pos x="213" y="732"/>
    <p:text>Poser une question précise : est-ce que le temps de travail des femmes est considéré dans les calculs des PMG ?
On peut aussi aller creuser d'autres pratiques: est-ce que les labels garantissent la symétrie d'informations entre les 2 membres d'un couple (par ex.) ?</p:text>
  </p:cm>
  <p:cm authorId="0" idx="2" dt="2025-06-17T14:32:15.598">
    <p:pos x="213" y="832"/>
    <p:text>Transparence de l'utilisation de la prime au sein de la coopérative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680fbad6f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g3680fbad6f5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691c58e43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g3691c58e43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6868f76922_3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g36868f76922_3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691c58e43b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 name="Google Shape;229;g3691c58e43b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6868f76922_3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g36868f76922_3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6868f76922_3_3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g36868f76922_3_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681204d16d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g3681204d16d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680fbad6f5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g3680fbad6f5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68736de0d7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g368736de0d7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68736de0d7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g368736de0d7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69248f3ff6_2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g369248f3ff6_2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69248f3ff6_2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 name="Google Shape;89;g369248f3ff6_2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68736de0d7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 name="Google Shape;362;g368736de0d7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68736de0d7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9" name="Google Shape;379;g368736de0d7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69248f3ff6_2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g369248f3ff6_2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69248f3ff6_2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g369248f3ff6_2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684d095223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g3684d095223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684d095223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0" name="Google Shape;440;g3684d095223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69248f3ff6_2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1" name="Google Shape;451;g369248f3ff6_2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69248f3ff6_2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g369248f3ff6_2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6868f76922_1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3" name="Google Shape;473;g36868f76922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6868f76922_3_2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5" name="Google Shape;485;g36868f76922_3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69248f3ff6_2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69248f3ff6_2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6868f76922_3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4" name="Google Shape;494;g36868f76922_3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69248f3ff6_2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4" name="Google Shape;504;g369248f3ff6_2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69248f3ff6_2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6" name="Google Shape;516;g369248f3ff6_2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6868f76922_3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g36868f76922_3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69248f3ff6_2_2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g369248f3ff6_2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6868f76922_3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7" name="Google Shape;547;g36868f76922_3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6868f76922_3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0" name="Google Shape;560;g36868f76922_3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6868f76922_3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3" name="Google Shape;573;g36868f76922_3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680fbad6f5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2" name="Google Shape;582;g3680fbad6f5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6868f76922_3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2" name="Google Shape;592;g36868f76922_3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680fbad6f5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 name="Google Shape;126;g3680fbad6f5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69425aa6fc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g369425aa6fc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69425aa6fc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4" name="Google Shape;614;g369425aa6fc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69248f3ff6_2_5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g369248f3ff6_2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6868f76922_3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36868f76922_3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6868f76922_3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g36868f76922_3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6868f76922_3_1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g36868f76922_3_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6868f7692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36868f7692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
        <p:nvSpPr>
          <p:cNvPr id="52" name="Google Shape;52;p13"/>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
        <p:nvSpPr>
          <p:cNvPr id="53" name="Google Shape;53;p13"/>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1 1 1">
  <p:cSld name="Diapositive de titre_5">
    <p:spTree>
      <p:nvGrpSpPr>
        <p:cNvPr id="54" name="Shape 54"/>
        <p:cNvGrpSpPr/>
        <p:nvPr/>
      </p:nvGrpSpPr>
      <p:grpSpPr>
        <a:xfrm>
          <a:off x="0" y="0"/>
          <a:ext cx="0" cy="0"/>
          <a:chOff x="0" y="0"/>
          <a:chExt cx="0" cy="0"/>
        </a:xfrm>
      </p:grpSpPr>
      <p:sp>
        <p:nvSpPr>
          <p:cNvPr id="55" name="Google Shape;55;p14"/>
          <p:cNvSpPr txBox="1"/>
          <p:nvPr>
            <p:ph type="title"/>
          </p:nvPr>
        </p:nvSpPr>
        <p:spPr>
          <a:xfrm>
            <a:off x="628650" y="543097"/>
            <a:ext cx="5646000" cy="503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rgbClr val="3C3B3B"/>
              </a:buClr>
              <a:buSzPts val="3000"/>
              <a:buFont typeface="Arial"/>
              <a:buNone/>
              <a:defRPr b="0" sz="3000">
                <a:solidFill>
                  <a:srgbClr val="3C3B3B"/>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 name="Google Shape;56;p14"/>
          <p:cNvSpPr txBox="1"/>
          <p:nvPr>
            <p:ph idx="1" type="body"/>
          </p:nvPr>
        </p:nvSpPr>
        <p:spPr>
          <a:xfrm>
            <a:off x="628650" y="1839688"/>
            <a:ext cx="5646300" cy="2982300"/>
          </a:xfrm>
          <a:prstGeom prst="rect">
            <a:avLst/>
          </a:prstGeom>
          <a:noFill/>
          <a:ln>
            <a:noFill/>
          </a:ln>
        </p:spPr>
        <p:txBody>
          <a:bodyPr anchorCtr="0" anchor="t" bIns="34275" lIns="68575" spcFirstLastPara="1" rIns="68575" wrap="square" tIns="34275">
            <a:normAutofit/>
          </a:bodyPr>
          <a:lstStyle>
            <a:lvl1pPr indent="-228600" lvl="0" marL="457200" marR="0" algn="l">
              <a:lnSpc>
                <a:spcPct val="100000"/>
              </a:lnSpc>
              <a:spcBef>
                <a:spcPts val="800"/>
              </a:spcBef>
              <a:spcAft>
                <a:spcPts val="0"/>
              </a:spcAft>
              <a:buClr>
                <a:srgbClr val="3C3B3B"/>
              </a:buClr>
              <a:buSzPts val="1500"/>
              <a:buFont typeface="Arial"/>
              <a:buNone/>
              <a:defRPr b="0" i="0" sz="1500" u="none" cap="none" strike="noStrike">
                <a:solidFill>
                  <a:srgbClr val="3C3B3B"/>
                </a:solidFill>
                <a:latin typeface="Arial"/>
                <a:ea typeface="Arial"/>
                <a:cs typeface="Arial"/>
                <a:sym typeface="Arial"/>
              </a:defRPr>
            </a:lvl1pPr>
            <a:lvl2pPr indent="-317500" lvl="1" marL="914400" marR="0" algn="l">
              <a:lnSpc>
                <a:spcPct val="100000"/>
              </a:lnSpc>
              <a:spcBef>
                <a:spcPts val="400"/>
              </a:spcBef>
              <a:spcAft>
                <a:spcPts val="0"/>
              </a:spcAft>
              <a:buClr>
                <a:srgbClr val="3C3B3B"/>
              </a:buClr>
              <a:buSzPts val="1400"/>
              <a:buFont typeface="Arial"/>
              <a:buChar char="•"/>
              <a:defRPr b="0" i="0" sz="1400" u="none" cap="none" strike="noStrike">
                <a:solidFill>
                  <a:srgbClr val="3C3B3B"/>
                </a:solidFill>
                <a:latin typeface="Arial"/>
                <a:ea typeface="Arial"/>
                <a:cs typeface="Arial"/>
                <a:sym typeface="Arial"/>
              </a:defRPr>
            </a:lvl2pPr>
            <a:lvl3pPr indent="-304800" lvl="2" marL="1371600" marR="0" algn="l">
              <a:lnSpc>
                <a:spcPct val="100000"/>
              </a:lnSpc>
              <a:spcBef>
                <a:spcPts val="400"/>
              </a:spcBef>
              <a:spcAft>
                <a:spcPts val="0"/>
              </a:spcAft>
              <a:buClr>
                <a:srgbClr val="3C3B3B"/>
              </a:buClr>
              <a:buSzPts val="1200"/>
              <a:buFont typeface="Arial"/>
              <a:buChar char="•"/>
              <a:defRPr b="0" i="0" sz="1200" u="none" cap="none" strike="noStrike">
                <a:solidFill>
                  <a:srgbClr val="3C3B3B"/>
                </a:solidFill>
                <a:latin typeface="Arial"/>
                <a:ea typeface="Arial"/>
                <a:cs typeface="Arial"/>
                <a:sym typeface="Arial"/>
              </a:defRPr>
            </a:lvl3pPr>
            <a:lvl4pPr indent="-298450" lvl="3" marL="1828800" marR="0" algn="l">
              <a:lnSpc>
                <a:spcPct val="100000"/>
              </a:lnSpc>
              <a:spcBef>
                <a:spcPts val="400"/>
              </a:spcBef>
              <a:spcAft>
                <a:spcPts val="0"/>
              </a:spcAft>
              <a:buClr>
                <a:srgbClr val="3C3B3B"/>
              </a:buClr>
              <a:buSzPts val="1100"/>
              <a:buFont typeface="Arial"/>
              <a:buChar char="•"/>
              <a:defRPr b="0" i="0" sz="1100" u="none" cap="none" strike="noStrike">
                <a:solidFill>
                  <a:srgbClr val="3C3B3B"/>
                </a:solidFill>
                <a:latin typeface="Arial"/>
                <a:ea typeface="Arial"/>
                <a:cs typeface="Arial"/>
                <a:sym typeface="Arial"/>
              </a:defRPr>
            </a:lvl4pPr>
            <a:lvl5pPr indent="-298450" lvl="4" marL="2286000" marR="0" algn="l">
              <a:lnSpc>
                <a:spcPct val="100000"/>
              </a:lnSpc>
              <a:spcBef>
                <a:spcPts val="400"/>
              </a:spcBef>
              <a:spcAft>
                <a:spcPts val="0"/>
              </a:spcAft>
              <a:buClr>
                <a:srgbClr val="3C3B3B"/>
              </a:buClr>
              <a:buSzPts val="1100"/>
              <a:buFont typeface="Arial"/>
              <a:buChar char="•"/>
              <a:defRPr b="0" i="0" sz="1100" u="none" cap="none" strike="noStrike">
                <a:solidFill>
                  <a:srgbClr val="3C3B3B"/>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7" name="Google Shape;57;p14"/>
          <p:cNvSpPr txBox="1"/>
          <p:nvPr>
            <p:ph idx="10" type="dt"/>
          </p:nvPr>
        </p:nvSpPr>
        <p:spPr>
          <a:xfrm rot="-5400000">
            <a:off x="7744040" y="1195639"/>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700" u="none" cap="none" strike="noStrike">
                <a:solidFill>
                  <a:srgbClr val="A5A5A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8" name="Google Shape;58;p14"/>
          <p:cNvSpPr txBox="1"/>
          <p:nvPr>
            <p:ph idx="11" type="ftr"/>
          </p:nvPr>
        </p:nvSpPr>
        <p:spPr>
          <a:xfrm rot="-5400000">
            <a:off x="7626441" y="3791667"/>
            <a:ext cx="2292600" cy="273900"/>
          </a:xfrm>
          <a:prstGeom prst="rect">
            <a:avLst/>
          </a:prstGeom>
          <a:noFill/>
          <a:ln>
            <a:noFill/>
          </a:ln>
        </p:spPr>
        <p:txBody>
          <a:bodyPr anchorCtr="0" anchor="ctr" bIns="34275" lIns="68575" spcFirstLastPara="1" rIns="68575" wrap="square" tIns="34275">
            <a:noAutofit/>
          </a:bodyPr>
          <a:lstStyle>
            <a:lvl1pPr lvl="0" marR="0" algn="r">
              <a:lnSpc>
                <a:spcPct val="100000"/>
              </a:lnSpc>
              <a:spcBef>
                <a:spcPts val="0"/>
              </a:spcBef>
              <a:spcAft>
                <a:spcPts val="0"/>
              </a:spcAft>
              <a:buClr>
                <a:srgbClr val="000000"/>
              </a:buClr>
              <a:buSzPts val="1100"/>
              <a:buFont typeface="Arial"/>
              <a:buNone/>
              <a:defRPr b="0" i="0" sz="700" u="none" cap="none" strike="noStrike">
                <a:solidFill>
                  <a:srgbClr val="A5A5A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9" name="Google Shape;59;p14"/>
          <p:cNvSpPr txBox="1"/>
          <p:nvPr>
            <p:ph idx="12" type="sldNum"/>
          </p:nvPr>
        </p:nvSpPr>
        <p:spPr>
          <a:xfrm>
            <a:off x="8587160" y="2434829"/>
            <a:ext cx="371100" cy="273900"/>
          </a:xfrm>
          <a:prstGeom prst="rect">
            <a:avLst/>
          </a:prstGeom>
          <a:noFill/>
          <a:ln>
            <a:noFill/>
          </a:ln>
        </p:spPr>
        <p:txBody>
          <a:bodyPr anchorCtr="0" anchor="ctr" bIns="34275" lIns="68575" spcFirstLastPara="1" rIns="68575" wrap="square" tIns="34275">
            <a:norm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cxnSp>
        <p:nvCxnSpPr>
          <p:cNvPr id="60" name="Google Shape;60;p14"/>
          <p:cNvCxnSpPr/>
          <p:nvPr/>
        </p:nvCxnSpPr>
        <p:spPr>
          <a:xfrm>
            <a:off x="8643822" y="2404154"/>
            <a:ext cx="257700" cy="0"/>
          </a:xfrm>
          <a:prstGeom prst="straightConnector1">
            <a:avLst/>
          </a:prstGeom>
          <a:noFill/>
          <a:ln cap="flat" cmpd="sng" w="9525">
            <a:solidFill>
              <a:srgbClr val="7F7F7F"/>
            </a:solidFill>
            <a:prstDash val="solid"/>
            <a:miter lim="800000"/>
            <a:headEnd len="sm" w="sm" type="none"/>
            <a:tailEnd len="sm" w="sm" type="none"/>
          </a:ln>
        </p:spPr>
      </p:cxnSp>
      <p:cxnSp>
        <p:nvCxnSpPr>
          <p:cNvPr id="61" name="Google Shape;61;p14"/>
          <p:cNvCxnSpPr/>
          <p:nvPr/>
        </p:nvCxnSpPr>
        <p:spPr>
          <a:xfrm>
            <a:off x="8643822" y="2731175"/>
            <a:ext cx="257700" cy="0"/>
          </a:xfrm>
          <a:prstGeom prst="straightConnector1">
            <a:avLst/>
          </a:prstGeom>
          <a:noFill/>
          <a:ln cap="flat" cmpd="sng" w="9525">
            <a:solidFill>
              <a:srgbClr val="7F7F7F"/>
            </a:solidFill>
            <a:prstDash val="solid"/>
            <a:miter lim="800000"/>
            <a:headEnd len="sm" w="sm" type="none"/>
            <a:tailEnd len="sm" w="sm" type="none"/>
          </a:ln>
        </p:spPr>
      </p:cxnSp>
      <p:sp>
        <p:nvSpPr>
          <p:cNvPr id="62" name="Google Shape;62;p14"/>
          <p:cNvSpPr txBox="1"/>
          <p:nvPr>
            <p:ph idx="2" type="body"/>
          </p:nvPr>
        </p:nvSpPr>
        <p:spPr>
          <a:xfrm>
            <a:off x="629100" y="1046313"/>
            <a:ext cx="5646000" cy="553800"/>
          </a:xfrm>
          <a:prstGeom prst="rect">
            <a:avLst/>
          </a:prstGeom>
          <a:noFill/>
          <a:ln>
            <a:noFill/>
          </a:ln>
        </p:spPr>
        <p:txBody>
          <a:bodyPr anchorCtr="0" anchor="t" bIns="34275" lIns="68575" spcFirstLastPara="1" rIns="68575" wrap="square" tIns="34275">
            <a:normAutofit/>
          </a:bodyPr>
          <a:lstStyle>
            <a:lvl1pPr indent="-228600" lvl="0" marL="457200" marR="0" algn="l">
              <a:lnSpc>
                <a:spcPct val="100000"/>
              </a:lnSpc>
              <a:spcBef>
                <a:spcPts val="800"/>
              </a:spcBef>
              <a:spcAft>
                <a:spcPts val="0"/>
              </a:spcAft>
              <a:buClr>
                <a:srgbClr val="3C3B3B"/>
              </a:buClr>
              <a:buSzPts val="1600"/>
              <a:buFont typeface="Arial"/>
              <a:buNone/>
              <a:defRPr b="1" i="0" sz="1600" u="none" cap="none" strike="noStrike">
                <a:solidFill>
                  <a:srgbClr val="3C3B3B"/>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pic>
        <p:nvPicPr>
          <p:cNvPr id="63" name="Google Shape;63;p14"/>
          <p:cNvPicPr preferRelativeResize="0"/>
          <p:nvPr/>
        </p:nvPicPr>
        <p:blipFill rotWithShape="1">
          <a:blip r:embed="rId2">
            <a:alphaModFix/>
          </a:blip>
          <a:srcRect b="0" l="0" r="0" t="0"/>
          <a:stretch/>
        </p:blipFill>
        <p:spPr>
          <a:xfrm>
            <a:off x="7920038" y="-10716"/>
            <a:ext cx="1395408" cy="78491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1 1">
  <p:cSld name="Diapositive de titre_1">
    <p:spTree>
      <p:nvGrpSpPr>
        <p:cNvPr id="64" name="Shape 64"/>
        <p:cNvGrpSpPr/>
        <p:nvPr/>
      </p:nvGrpSpPr>
      <p:grpSpPr>
        <a:xfrm>
          <a:off x="0" y="0"/>
          <a:ext cx="0" cy="0"/>
          <a:chOff x="0" y="0"/>
          <a:chExt cx="0" cy="0"/>
        </a:xfrm>
      </p:grpSpPr>
      <p:sp>
        <p:nvSpPr>
          <p:cNvPr id="65" name="Google Shape;65;p15"/>
          <p:cNvSpPr txBox="1"/>
          <p:nvPr>
            <p:ph type="title"/>
          </p:nvPr>
        </p:nvSpPr>
        <p:spPr>
          <a:xfrm>
            <a:off x="628650" y="543097"/>
            <a:ext cx="5646000" cy="5034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3C3B3B"/>
              </a:buClr>
              <a:buSzPts val="3000"/>
              <a:buFont typeface="Arial"/>
              <a:buNone/>
              <a:defRPr b="0" sz="3000">
                <a:solidFill>
                  <a:srgbClr val="3C3B3B"/>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15"/>
          <p:cNvSpPr txBox="1"/>
          <p:nvPr>
            <p:ph idx="1" type="body"/>
          </p:nvPr>
        </p:nvSpPr>
        <p:spPr>
          <a:xfrm>
            <a:off x="628650" y="1839688"/>
            <a:ext cx="5646300" cy="2982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800"/>
              </a:spcBef>
              <a:spcAft>
                <a:spcPts val="0"/>
              </a:spcAft>
              <a:buClr>
                <a:srgbClr val="3C3B3B"/>
              </a:buClr>
              <a:buSzPts val="1500"/>
              <a:buFont typeface="Arial"/>
              <a:buNone/>
              <a:defRPr b="0" i="0" sz="1500" u="none" cap="none" strike="noStrike">
                <a:solidFill>
                  <a:srgbClr val="3C3B3B"/>
                </a:solidFill>
                <a:latin typeface="Arial"/>
                <a:ea typeface="Arial"/>
                <a:cs typeface="Arial"/>
                <a:sym typeface="Arial"/>
              </a:defRPr>
            </a:lvl1pPr>
            <a:lvl2pPr indent="-317500" lvl="1" marL="914400" marR="0" algn="l">
              <a:lnSpc>
                <a:spcPct val="100000"/>
              </a:lnSpc>
              <a:spcBef>
                <a:spcPts val="400"/>
              </a:spcBef>
              <a:spcAft>
                <a:spcPts val="0"/>
              </a:spcAft>
              <a:buClr>
                <a:srgbClr val="3C3B3B"/>
              </a:buClr>
              <a:buSzPts val="1400"/>
              <a:buFont typeface="Arial"/>
              <a:buChar char="•"/>
              <a:defRPr b="0" i="0" sz="1400" u="none" cap="none" strike="noStrike">
                <a:solidFill>
                  <a:srgbClr val="3C3B3B"/>
                </a:solidFill>
                <a:latin typeface="Arial"/>
                <a:ea typeface="Arial"/>
                <a:cs typeface="Arial"/>
                <a:sym typeface="Arial"/>
              </a:defRPr>
            </a:lvl2pPr>
            <a:lvl3pPr indent="-304800" lvl="2" marL="1371600" marR="0" algn="l">
              <a:lnSpc>
                <a:spcPct val="100000"/>
              </a:lnSpc>
              <a:spcBef>
                <a:spcPts val="400"/>
              </a:spcBef>
              <a:spcAft>
                <a:spcPts val="0"/>
              </a:spcAft>
              <a:buClr>
                <a:srgbClr val="3C3B3B"/>
              </a:buClr>
              <a:buSzPts val="1200"/>
              <a:buFont typeface="Arial"/>
              <a:buChar char="•"/>
              <a:defRPr b="0" i="0" sz="1200" u="none" cap="none" strike="noStrike">
                <a:solidFill>
                  <a:srgbClr val="3C3B3B"/>
                </a:solidFill>
                <a:latin typeface="Arial"/>
                <a:ea typeface="Arial"/>
                <a:cs typeface="Arial"/>
                <a:sym typeface="Arial"/>
              </a:defRPr>
            </a:lvl3pPr>
            <a:lvl4pPr indent="-298450" lvl="3" marL="1828800" marR="0" algn="l">
              <a:lnSpc>
                <a:spcPct val="100000"/>
              </a:lnSpc>
              <a:spcBef>
                <a:spcPts val="400"/>
              </a:spcBef>
              <a:spcAft>
                <a:spcPts val="0"/>
              </a:spcAft>
              <a:buClr>
                <a:srgbClr val="3C3B3B"/>
              </a:buClr>
              <a:buSzPts val="1100"/>
              <a:buFont typeface="Arial"/>
              <a:buChar char="•"/>
              <a:defRPr b="0" i="0" sz="1100" u="none" cap="none" strike="noStrike">
                <a:solidFill>
                  <a:srgbClr val="3C3B3B"/>
                </a:solidFill>
                <a:latin typeface="Arial"/>
                <a:ea typeface="Arial"/>
                <a:cs typeface="Arial"/>
                <a:sym typeface="Arial"/>
              </a:defRPr>
            </a:lvl4pPr>
            <a:lvl5pPr indent="-298450" lvl="4" marL="2286000" marR="0" algn="l">
              <a:lnSpc>
                <a:spcPct val="100000"/>
              </a:lnSpc>
              <a:spcBef>
                <a:spcPts val="400"/>
              </a:spcBef>
              <a:spcAft>
                <a:spcPts val="0"/>
              </a:spcAft>
              <a:buClr>
                <a:srgbClr val="3C3B3B"/>
              </a:buClr>
              <a:buSzPts val="1100"/>
              <a:buFont typeface="Arial"/>
              <a:buChar char="•"/>
              <a:defRPr b="0" i="0" sz="1100" u="none" cap="none" strike="noStrike">
                <a:solidFill>
                  <a:srgbClr val="3C3B3B"/>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7" name="Google Shape;67;p15"/>
          <p:cNvSpPr txBox="1"/>
          <p:nvPr>
            <p:ph idx="10" type="dt"/>
          </p:nvPr>
        </p:nvSpPr>
        <p:spPr>
          <a:xfrm rot="-5400000">
            <a:off x="7744040" y="1195639"/>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700" u="none" cap="none" strike="noStrike">
                <a:solidFill>
                  <a:srgbClr val="A5A5A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68" name="Google Shape;68;p15"/>
          <p:cNvSpPr txBox="1"/>
          <p:nvPr>
            <p:ph idx="11" type="ftr"/>
          </p:nvPr>
        </p:nvSpPr>
        <p:spPr>
          <a:xfrm rot="-5400000">
            <a:off x="7626441" y="3791667"/>
            <a:ext cx="2292600" cy="273900"/>
          </a:xfrm>
          <a:prstGeom prst="rect">
            <a:avLst/>
          </a:prstGeom>
          <a:noFill/>
          <a:ln>
            <a:noFill/>
          </a:ln>
        </p:spPr>
        <p:txBody>
          <a:bodyPr anchorCtr="0" anchor="ctr" bIns="34275" lIns="68575" spcFirstLastPara="1" rIns="68575" wrap="square" tIns="34275">
            <a:noAutofit/>
          </a:bodyPr>
          <a:lstStyle>
            <a:lvl1pPr lvl="0" marR="0" algn="r">
              <a:lnSpc>
                <a:spcPct val="100000"/>
              </a:lnSpc>
              <a:spcBef>
                <a:spcPts val="0"/>
              </a:spcBef>
              <a:spcAft>
                <a:spcPts val="0"/>
              </a:spcAft>
              <a:buClr>
                <a:srgbClr val="000000"/>
              </a:buClr>
              <a:buSzPts val="1100"/>
              <a:buFont typeface="Arial"/>
              <a:buNone/>
              <a:defRPr b="0" i="0" sz="700" u="none" cap="none" strike="noStrike">
                <a:solidFill>
                  <a:srgbClr val="A5A5A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69" name="Google Shape;69;p15"/>
          <p:cNvSpPr txBox="1"/>
          <p:nvPr>
            <p:ph idx="12" type="sldNum"/>
          </p:nvPr>
        </p:nvSpPr>
        <p:spPr>
          <a:xfrm>
            <a:off x="8587160" y="2434829"/>
            <a:ext cx="371100" cy="273900"/>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A5A5A5"/>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cxnSp>
        <p:nvCxnSpPr>
          <p:cNvPr id="70" name="Google Shape;70;p15"/>
          <p:cNvCxnSpPr/>
          <p:nvPr/>
        </p:nvCxnSpPr>
        <p:spPr>
          <a:xfrm>
            <a:off x="8643822" y="2404154"/>
            <a:ext cx="257700" cy="0"/>
          </a:xfrm>
          <a:prstGeom prst="straightConnector1">
            <a:avLst/>
          </a:prstGeom>
          <a:noFill/>
          <a:ln cap="flat" cmpd="sng" w="9525">
            <a:solidFill>
              <a:srgbClr val="7F7F7F"/>
            </a:solidFill>
            <a:prstDash val="solid"/>
            <a:miter lim="800000"/>
            <a:headEnd len="sm" w="sm" type="none"/>
            <a:tailEnd len="sm" w="sm" type="none"/>
          </a:ln>
        </p:spPr>
      </p:cxnSp>
      <p:cxnSp>
        <p:nvCxnSpPr>
          <p:cNvPr id="71" name="Google Shape;71;p15"/>
          <p:cNvCxnSpPr/>
          <p:nvPr/>
        </p:nvCxnSpPr>
        <p:spPr>
          <a:xfrm>
            <a:off x="8643822" y="2731175"/>
            <a:ext cx="257700" cy="0"/>
          </a:xfrm>
          <a:prstGeom prst="straightConnector1">
            <a:avLst/>
          </a:prstGeom>
          <a:noFill/>
          <a:ln cap="flat" cmpd="sng" w="9525">
            <a:solidFill>
              <a:srgbClr val="7F7F7F"/>
            </a:solidFill>
            <a:prstDash val="solid"/>
            <a:miter lim="800000"/>
            <a:headEnd len="sm" w="sm" type="none"/>
            <a:tailEnd len="sm" w="sm" type="none"/>
          </a:ln>
        </p:spPr>
      </p:cxnSp>
      <p:sp>
        <p:nvSpPr>
          <p:cNvPr id="72" name="Google Shape;72;p15"/>
          <p:cNvSpPr txBox="1"/>
          <p:nvPr>
            <p:ph idx="2" type="body"/>
          </p:nvPr>
        </p:nvSpPr>
        <p:spPr>
          <a:xfrm>
            <a:off x="629100" y="1046313"/>
            <a:ext cx="5646000" cy="5538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800"/>
              </a:spcBef>
              <a:spcAft>
                <a:spcPts val="0"/>
              </a:spcAft>
              <a:buClr>
                <a:srgbClr val="3C3B3B"/>
              </a:buClr>
              <a:buSzPts val="1600"/>
              <a:buFont typeface="Arial"/>
              <a:buNone/>
              <a:defRPr b="1" i="0" sz="1600" u="none" cap="none" strike="noStrike">
                <a:solidFill>
                  <a:srgbClr val="3C3B3B"/>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pic>
        <p:nvPicPr>
          <p:cNvPr id="73" name="Google Shape;73;p15"/>
          <p:cNvPicPr preferRelativeResize="0"/>
          <p:nvPr/>
        </p:nvPicPr>
        <p:blipFill rotWithShape="1">
          <a:blip r:embed="rId2">
            <a:alphaModFix/>
          </a:blip>
          <a:srcRect b="0" l="0" r="0" t="0"/>
          <a:stretch/>
        </p:blipFill>
        <p:spPr>
          <a:xfrm>
            <a:off x="7920038" y="-10716"/>
            <a:ext cx="1395408" cy="7849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5.jp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9.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2.jp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2.jp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2.jpg"/><Relationship Id="rId4" Type="http://schemas.openxmlformats.org/officeDocument/2006/relationships/image" Target="../media/image14.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2.jp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5.jp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comments" Target="../comments/commen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5.jp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5.jp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nvSpPr>
        <p:spPr>
          <a:xfrm>
            <a:off x="382600" y="559500"/>
            <a:ext cx="5145900" cy="1667700"/>
          </a:xfrm>
          <a:prstGeom prst="rect">
            <a:avLst/>
          </a:prstGeom>
          <a:noFill/>
          <a:ln>
            <a:noFill/>
          </a:ln>
        </p:spPr>
        <p:txBody>
          <a:bodyPr anchorCtr="0" anchor="t" bIns="45725" lIns="45725" spcFirstLastPara="1" rIns="45725" wrap="square" tIns="45725">
            <a:spAutoFit/>
          </a:bodyPr>
          <a:lstStyle/>
          <a:p>
            <a:pPr indent="0" lvl="0" marL="0" marR="0" rtl="0" algn="l">
              <a:lnSpc>
                <a:spcPct val="115000"/>
              </a:lnSpc>
              <a:spcBef>
                <a:spcPts val="0"/>
              </a:spcBef>
              <a:spcAft>
                <a:spcPts val="0"/>
              </a:spcAft>
              <a:buClr>
                <a:srgbClr val="000000"/>
              </a:buClr>
              <a:buSzPts val="1700"/>
              <a:buFont typeface="Arial"/>
              <a:buNone/>
            </a:pPr>
            <a:r>
              <a:rPr b="1" lang="fr" sz="2300">
                <a:solidFill>
                  <a:srgbClr val="85200C"/>
                </a:solidFill>
                <a:latin typeface="Montserrat"/>
                <a:ea typeface="Montserrat"/>
                <a:cs typeface="Montserrat"/>
                <a:sym typeface="Montserrat"/>
              </a:rPr>
              <a:t>Diagnostic Genre et Inclusion Sociale des chaînes de valeur cacao et fruits en commerce équitable</a:t>
            </a:r>
            <a:endParaRPr b="1" sz="2500">
              <a:solidFill>
                <a:srgbClr val="85200C"/>
              </a:solidFill>
              <a:latin typeface="Montserrat"/>
              <a:ea typeface="Montserrat"/>
              <a:cs typeface="Montserrat"/>
              <a:sym typeface="Montserrat"/>
            </a:endParaRPr>
          </a:p>
        </p:txBody>
      </p:sp>
      <p:sp>
        <p:nvSpPr>
          <p:cNvPr id="79" name="Google Shape;79;p16"/>
          <p:cNvSpPr txBox="1"/>
          <p:nvPr/>
        </p:nvSpPr>
        <p:spPr>
          <a:xfrm>
            <a:off x="410925" y="3326925"/>
            <a:ext cx="2835000" cy="3849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900"/>
              <a:buFont typeface="Arial"/>
              <a:buNone/>
            </a:pPr>
            <a:r>
              <a:rPr b="1" lang="fr" sz="1900">
                <a:solidFill>
                  <a:schemeClr val="accent4"/>
                </a:solidFill>
                <a:latin typeface="Montserrat"/>
                <a:ea typeface="Montserrat"/>
                <a:cs typeface="Montserrat"/>
                <a:sym typeface="Montserrat"/>
              </a:rPr>
              <a:t>Equité 3</a:t>
            </a:r>
            <a:endParaRPr b="1" i="0" sz="1900" u="none" cap="none" strike="noStrike">
              <a:solidFill>
                <a:schemeClr val="accent4"/>
              </a:solidFill>
              <a:latin typeface="Montserrat"/>
              <a:ea typeface="Montserrat"/>
              <a:cs typeface="Montserrat"/>
              <a:sym typeface="Montserrat"/>
            </a:endParaRPr>
          </a:p>
        </p:txBody>
      </p:sp>
      <p:sp>
        <p:nvSpPr>
          <p:cNvPr id="80" name="Google Shape;80;p16"/>
          <p:cNvSpPr/>
          <p:nvPr/>
        </p:nvSpPr>
        <p:spPr>
          <a:xfrm>
            <a:off x="441050" y="2985075"/>
            <a:ext cx="1448700" cy="1461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6"/>
          <p:cNvSpPr txBox="1"/>
          <p:nvPr/>
        </p:nvSpPr>
        <p:spPr>
          <a:xfrm>
            <a:off x="361100" y="2386275"/>
            <a:ext cx="3000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lang="fr" sz="1800">
                <a:solidFill>
                  <a:srgbClr val="85200C"/>
                </a:solidFill>
                <a:latin typeface="Montserrat"/>
                <a:ea typeface="Montserrat"/>
                <a:cs typeface="Montserrat"/>
                <a:sym typeface="Montserrat"/>
              </a:rPr>
              <a:t>Mars - Juin 2025</a:t>
            </a:r>
            <a:endParaRPr b="1" i="0" sz="1500" u="none" cap="none" strike="noStrike">
              <a:solidFill>
                <a:srgbClr val="85200C"/>
              </a:solidFill>
              <a:latin typeface="Montserrat"/>
              <a:ea typeface="Montserrat"/>
              <a:cs typeface="Montserrat"/>
              <a:sym typeface="Montserrat"/>
            </a:endParaRPr>
          </a:p>
        </p:txBody>
      </p:sp>
      <p:pic>
        <p:nvPicPr>
          <p:cNvPr id="82" name="Google Shape;82;p16"/>
          <p:cNvPicPr preferRelativeResize="0"/>
          <p:nvPr/>
        </p:nvPicPr>
        <p:blipFill rotWithShape="1">
          <a:blip r:embed="rId3">
            <a:alphaModFix/>
          </a:blip>
          <a:srcRect b="0" l="0" r="0" t="0"/>
          <a:stretch/>
        </p:blipFill>
        <p:spPr>
          <a:xfrm>
            <a:off x="4128854" y="4220099"/>
            <a:ext cx="1173849" cy="680750"/>
          </a:xfrm>
          <a:prstGeom prst="rect">
            <a:avLst/>
          </a:prstGeom>
          <a:noFill/>
          <a:ln>
            <a:noFill/>
          </a:ln>
        </p:spPr>
      </p:pic>
      <p:pic>
        <p:nvPicPr>
          <p:cNvPr id="83" name="Google Shape;83;p16"/>
          <p:cNvPicPr preferRelativeResize="0"/>
          <p:nvPr/>
        </p:nvPicPr>
        <p:blipFill rotWithShape="1">
          <a:blip r:embed="rId4">
            <a:alphaModFix/>
          </a:blip>
          <a:srcRect b="16685" l="0" r="0" t="14053"/>
          <a:stretch/>
        </p:blipFill>
        <p:spPr>
          <a:xfrm>
            <a:off x="410925" y="4301950"/>
            <a:ext cx="1302701" cy="517050"/>
          </a:xfrm>
          <a:prstGeom prst="rect">
            <a:avLst/>
          </a:prstGeom>
          <a:noFill/>
          <a:ln>
            <a:noFill/>
          </a:ln>
        </p:spPr>
      </p:pic>
      <p:pic>
        <p:nvPicPr>
          <p:cNvPr id="84" name="Google Shape;84;p16"/>
          <p:cNvPicPr preferRelativeResize="0"/>
          <p:nvPr/>
        </p:nvPicPr>
        <p:blipFill>
          <a:blip r:embed="rId5">
            <a:alphaModFix/>
          </a:blip>
          <a:stretch>
            <a:fillRect/>
          </a:stretch>
        </p:blipFill>
        <p:spPr>
          <a:xfrm>
            <a:off x="1811475" y="4337274"/>
            <a:ext cx="963034" cy="446400"/>
          </a:xfrm>
          <a:prstGeom prst="rect">
            <a:avLst/>
          </a:prstGeom>
          <a:noFill/>
          <a:ln>
            <a:noFill/>
          </a:ln>
        </p:spPr>
      </p:pic>
      <p:pic>
        <p:nvPicPr>
          <p:cNvPr id="85" name="Google Shape;85;p16"/>
          <p:cNvPicPr preferRelativeResize="0"/>
          <p:nvPr/>
        </p:nvPicPr>
        <p:blipFill>
          <a:blip r:embed="rId6">
            <a:alphaModFix/>
          </a:blip>
          <a:stretch>
            <a:fillRect/>
          </a:stretch>
        </p:blipFill>
        <p:spPr>
          <a:xfrm>
            <a:off x="2946725" y="4367575"/>
            <a:ext cx="766036" cy="446400"/>
          </a:xfrm>
          <a:prstGeom prst="rect">
            <a:avLst/>
          </a:prstGeom>
          <a:noFill/>
          <a:ln>
            <a:noFill/>
          </a:ln>
        </p:spPr>
      </p:pic>
      <p:pic>
        <p:nvPicPr>
          <p:cNvPr id="86" name="Google Shape;86;p16" title="homme-flou-et-coup-moyen-de-feves-de-cacao.jpg"/>
          <p:cNvPicPr preferRelativeResize="0"/>
          <p:nvPr/>
        </p:nvPicPr>
        <p:blipFill rotWithShape="1">
          <a:blip r:embed="rId7">
            <a:alphaModFix/>
          </a:blip>
          <a:srcRect b="15189" l="51659" r="11573" t="0"/>
          <a:stretch/>
        </p:blipFill>
        <p:spPr>
          <a:xfrm>
            <a:off x="5790775" y="-25325"/>
            <a:ext cx="3361951" cy="5168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5"/>
          <p:cNvSpPr/>
          <p:nvPr/>
        </p:nvSpPr>
        <p:spPr>
          <a:xfrm>
            <a:off x="0" y="-9350"/>
            <a:ext cx="9144000" cy="21588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5"/>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07" name="Google Shape;207;p25"/>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08" name="Google Shape;208;p25"/>
          <p:cNvSpPr txBox="1"/>
          <p:nvPr/>
        </p:nvSpPr>
        <p:spPr>
          <a:xfrm>
            <a:off x="309850" y="2337075"/>
            <a:ext cx="83697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300" u="sng">
                <a:solidFill>
                  <a:srgbClr val="E96D54"/>
                </a:solidFill>
                <a:latin typeface="Karla"/>
                <a:ea typeface="Karla"/>
                <a:cs typeface="Karla"/>
                <a:sym typeface="Karla"/>
              </a:rPr>
              <a:t>Pourquoi ? Les explications des producteurs.rices </a:t>
            </a:r>
            <a:endParaRPr b="1" sz="1300" u="sng">
              <a:solidFill>
                <a:srgbClr val="E96D54"/>
              </a:solidFill>
              <a:latin typeface="Karla"/>
              <a:ea typeface="Karla"/>
              <a:cs typeface="Karla"/>
              <a:sym typeface="Karla"/>
            </a:endParaRPr>
          </a:p>
          <a:p>
            <a:pPr indent="0" lvl="0" marL="630000" rtl="0" algn="l">
              <a:spcBef>
                <a:spcPts val="0"/>
              </a:spcBef>
              <a:spcAft>
                <a:spcPts val="0"/>
              </a:spcAft>
              <a:buNone/>
            </a:pPr>
            <a:r>
              <a:t/>
            </a:r>
            <a:endParaRPr b="1" sz="1200">
              <a:solidFill>
                <a:schemeClr val="dk1"/>
              </a:solidFill>
              <a:latin typeface="Karla"/>
              <a:ea typeface="Karla"/>
              <a:cs typeface="Karla"/>
              <a:sym typeface="Karla"/>
            </a:endParaRPr>
          </a:p>
          <a:p>
            <a:pPr indent="0" lvl="0" marL="540000" rtl="0" algn="l">
              <a:spcBef>
                <a:spcPts val="0"/>
              </a:spcBef>
              <a:spcAft>
                <a:spcPts val="0"/>
              </a:spcAft>
              <a:buClr>
                <a:schemeClr val="dk1"/>
              </a:buClr>
              <a:buSzPts val="1100"/>
              <a:buFont typeface="Arial"/>
              <a:buNone/>
            </a:pPr>
            <a:r>
              <a:rPr lang="fr" sz="1100">
                <a:solidFill>
                  <a:schemeClr val="dk1"/>
                </a:solidFill>
                <a:latin typeface="Karla"/>
                <a:ea typeface="Karla"/>
                <a:cs typeface="Karla"/>
                <a:sym typeface="Karla"/>
              </a:rPr>
              <a:t>Les réglementations anti-déforestation et les politiques publiques entraînent une grosse pression foncière sur les terres existantes. </a:t>
            </a:r>
            <a:endParaRPr sz="1100">
              <a:solidFill>
                <a:schemeClr val="dk1"/>
              </a:solidFill>
              <a:latin typeface="Karla"/>
              <a:ea typeface="Karla"/>
              <a:cs typeface="Karla"/>
              <a:sym typeface="Karla"/>
            </a:endParaRPr>
          </a:p>
          <a:p>
            <a:pPr indent="0" lvl="0" marL="540000" rtl="0" algn="l">
              <a:spcBef>
                <a:spcPts val="0"/>
              </a:spcBef>
              <a:spcAft>
                <a:spcPts val="0"/>
              </a:spcAft>
              <a:buClr>
                <a:schemeClr val="dk1"/>
              </a:buClr>
              <a:buSzPts val="1100"/>
              <a:buFont typeface="Arial"/>
              <a:buNone/>
            </a:pPr>
            <a:r>
              <a:t/>
            </a:r>
            <a:endParaRPr sz="1200">
              <a:solidFill>
                <a:schemeClr val="dk1"/>
              </a:solidFill>
              <a:latin typeface="Karla"/>
              <a:ea typeface="Karla"/>
              <a:cs typeface="Karla"/>
              <a:sym typeface="Karla"/>
            </a:endParaRPr>
          </a:p>
          <a:p>
            <a:pPr indent="0" lvl="0" marL="540000" rtl="0" algn="l">
              <a:spcBef>
                <a:spcPts val="0"/>
              </a:spcBef>
              <a:spcAft>
                <a:spcPts val="0"/>
              </a:spcAft>
              <a:buClr>
                <a:schemeClr val="dk1"/>
              </a:buClr>
              <a:buSzPts val="1100"/>
              <a:buFont typeface="Arial"/>
              <a:buNone/>
            </a:pPr>
            <a:r>
              <a:rPr lang="fr" sz="1100">
                <a:solidFill>
                  <a:schemeClr val="dk1"/>
                </a:solidFill>
                <a:latin typeface="Karla"/>
                <a:ea typeface="Karla"/>
                <a:cs typeface="Karla"/>
                <a:sym typeface="Karla"/>
              </a:rPr>
              <a:t>Un phénomène de morcellement des terres au fil des générations réduit la taille des parcelles</a:t>
            </a:r>
            <a:r>
              <a:rPr lang="fr" sz="1100">
                <a:solidFill>
                  <a:schemeClr val="dk1"/>
                </a:solidFill>
                <a:latin typeface="Karla"/>
                <a:ea typeface="Karla"/>
                <a:cs typeface="Karla"/>
                <a:sym typeface="Karla"/>
              </a:rPr>
              <a:t> et donc augmente la demande de </a:t>
            </a:r>
            <a:r>
              <a:rPr lang="fr" sz="1100">
                <a:solidFill>
                  <a:schemeClr val="dk1"/>
                </a:solidFill>
                <a:latin typeface="Karla"/>
                <a:ea typeface="Karla"/>
                <a:cs typeface="Karla"/>
                <a:sym typeface="Karla"/>
              </a:rPr>
              <a:t>nouvelles terres dans un contexte de baisse des rendements. </a:t>
            </a:r>
            <a:endParaRPr sz="1100">
              <a:solidFill>
                <a:schemeClr val="dk1"/>
              </a:solidFill>
              <a:latin typeface="Karla"/>
              <a:ea typeface="Karla"/>
              <a:cs typeface="Karla"/>
              <a:sym typeface="Karla"/>
            </a:endParaRPr>
          </a:p>
          <a:p>
            <a:pPr indent="0" lvl="0" marL="630000" rtl="0" algn="l">
              <a:spcBef>
                <a:spcPts val="0"/>
              </a:spcBef>
              <a:spcAft>
                <a:spcPts val="0"/>
              </a:spcAft>
              <a:buClr>
                <a:schemeClr val="dk1"/>
              </a:buClr>
              <a:buSzPts val="1100"/>
              <a:buFont typeface="Arial"/>
              <a:buNone/>
            </a:pPr>
            <a:r>
              <a:t/>
            </a:r>
            <a:endParaRPr b="1" sz="1100">
              <a:solidFill>
                <a:schemeClr val="dk1"/>
              </a:solidFill>
              <a:latin typeface="Karla"/>
              <a:ea typeface="Karla"/>
              <a:cs typeface="Karla"/>
              <a:sym typeface="Karla"/>
            </a:endParaRPr>
          </a:p>
        </p:txBody>
      </p:sp>
      <p:sp>
        <p:nvSpPr>
          <p:cNvPr id="209" name="Google Shape;209;p25"/>
          <p:cNvSpPr/>
          <p:nvPr/>
        </p:nvSpPr>
        <p:spPr>
          <a:xfrm>
            <a:off x="392975" y="2820113"/>
            <a:ext cx="526500" cy="337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fr" sz="1800" u="none" cap="none" strike="noStrike">
                <a:solidFill>
                  <a:srgbClr val="D06350"/>
                </a:solidFill>
                <a:latin typeface="Anton"/>
                <a:ea typeface="Anton"/>
                <a:cs typeface="Anton"/>
                <a:sym typeface="Anton"/>
              </a:rPr>
              <a:t>1.</a:t>
            </a:r>
            <a:endParaRPr b="1" i="0" sz="1800" u="none" cap="none" strike="noStrike">
              <a:solidFill>
                <a:srgbClr val="D06350"/>
              </a:solidFill>
              <a:latin typeface="Anton"/>
              <a:ea typeface="Anton"/>
              <a:cs typeface="Anton"/>
              <a:sym typeface="Anton"/>
            </a:endParaRPr>
          </a:p>
        </p:txBody>
      </p:sp>
      <p:sp>
        <p:nvSpPr>
          <p:cNvPr id="210" name="Google Shape;210;p25"/>
          <p:cNvSpPr txBox="1"/>
          <p:nvPr/>
        </p:nvSpPr>
        <p:spPr>
          <a:xfrm>
            <a:off x="350775" y="4013100"/>
            <a:ext cx="8369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 sz="1200">
                <a:solidFill>
                  <a:srgbClr val="E96D54"/>
                </a:solidFill>
                <a:latin typeface="Karla"/>
                <a:ea typeface="Karla"/>
                <a:cs typeface="Karla"/>
                <a:sym typeface="Karla"/>
              </a:rPr>
              <a:t>Un sentiment d’impuissance</a:t>
            </a:r>
            <a:r>
              <a:rPr b="1" lang="fr" sz="1200">
                <a:solidFill>
                  <a:schemeClr val="dk1"/>
                </a:solidFill>
                <a:latin typeface="Karla"/>
                <a:ea typeface="Karla"/>
                <a:cs typeface="Karla"/>
                <a:sym typeface="Karla"/>
              </a:rPr>
              <a:t> face à des décisions venant d'”en-haut” qui alimente un sentiment d’injustice face à des gouvernements et des pays du Nord qui ne prennent pas en compte les difficultés des producteurs.rices. </a:t>
            </a:r>
            <a:endParaRPr b="1" i="1" sz="1200">
              <a:solidFill>
                <a:schemeClr val="dk1"/>
              </a:solidFill>
              <a:latin typeface="Karla"/>
              <a:ea typeface="Karla"/>
              <a:cs typeface="Karla"/>
              <a:sym typeface="Karla"/>
            </a:endParaRPr>
          </a:p>
        </p:txBody>
      </p:sp>
      <p:sp>
        <p:nvSpPr>
          <p:cNvPr id="211" name="Google Shape;211;p25"/>
          <p:cNvSpPr/>
          <p:nvPr/>
        </p:nvSpPr>
        <p:spPr>
          <a:xfrm>
            <a:off x="392975" y="3312050"/>
            <a:ext cx="526500" cy="337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fr" sz="1800">
                <a:solidFill>
                  <a:srgbClr val="D06350"/>
                </a:solidFill>
                <a:latin typeface="Anton"/>
                <a:ea typeface="Anton"/>
                <a:cs typeface="Anton"/>
                <a:sym typeface="Anton"/>
              </a:rPr>
              <a:t>2</a:t>
            </a:r>
            <a:r>
              <a:rPr b="1" i="0" lang="fr" sz="1800" u="none" cap="none" strike="noStrike">
                <a:solidFill>
                  <a:srgbClr val="D06350"/>
                </a:solidFill>
                <a:latin typeface="Anton"/>
                <a:ea typeface="Anton"/>
                <a:cs typeface="Anton"/>
                <a:sym typeface="Anton"/>
              </a:rPr>
              <a:t>.</a:t>
            </a:r>
            <a:endParaRPr b="1" i="0" sz="1800" u="none" cap="none" strike="noStrike">
              <a:solidFill>
                <a:srgbClr val="D06350"/>
              </a:solidFill>
              <a:latin typeface="Anton"/>
              <a:ea typeface="Anton"/>
              <a:cs typeface="Anton"/>
              <a:sym typeface="Anton"/>
            </a:endParaRPr>
          </a:p>
        </p:txBody>
      </p:sp>
      <p:sp>
        <p:nvSpPr>
          <p:cNvPr id="212" name="Google Shape;212;p25"/>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25"/>
          <p:cNvSpPr txBox="1"/>
          <p:nvPr/>
        </p:nvSpPr>
        <p:spPr>
          <a:xfrm>
            <a:off x="347500" y="104506"/>
            <a:ext cx="605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Des terres agricoles de plus en plus rares et dégradées </a:t>
            </a:r>
            <a:endParaRPr sz="1800">
              <a:solidFill>
                <a:schemeClr val="lt1"/>
              </a:solidFill>
              <a:latin typeface="Anton"/>
              <a:ea typeface="Anton"/>
              <a:cs typeface="Anton"/>
              <a:sym typeface="Anton"/>
            </a:endParaRPr>
          </a:p>
        </p:txBody>
      </p:sp>
      <p:sp>
        <p:nvSpPr>
          <p:cNvPr id="214" name="Google Shape;214;p25"/>
          <p:cNvSpPr txBox="1"/>
          <p:nvPr/>
        </p:nvSpPr>
        <p:spPr>
          <a:xfrm>
            <a:off x="1036350" y="757050"/>
            <a:ext cx="2510100" cy="1293000"/>
          </a:xfrm>
          <a:prstGeom prst="rect">
            <a:avLst/>
          </a:prstGeom>
          <a:noFill/>
          <a:ln>
            <a:noFill/>
          </a:ln>
        </p:spPr>
        <p:txBody>
          <a:bodyPr anchorCtr="0" anchor="t" bIns="91425" lIns="91425" spcFirstLastPara="1" rIns="91425" wrap="square" tIns="91425">
            <a:spAutoFit/>
          </a:bodyPr>
          <a:lstStyle/>
          <a:p>
            <a:pPr indent="0" lvl="0" marL="0" marR="0" rtl="0" algn="just">
              <a:spcBef>
                <a:spcPts val="0"/>
              </a:spcBef>
              <a:spcAft>
                <a:spcPts val="0"/>
              </a:spcAft>
              <a:buNone/>
            </a:pPr>
            <a:r>
              <a:rPr b="1" i="1" lang="fr" sz="1000">
                <a:solidFill>
                  <a:schemeClr val="dk1"/>
                </a:solidFill>
                <a:latin typeface="Karla"/>
                <a:ea typeface="Karla"/>
                <a:cs typeface="Karla"/>
                <a:sym typeface="Karla"/>
              </a:rPr>
              <a:t>“J’ai lancé une ferme de 2 hectars avec ma femme, mais nos parcelles sont trop petites pour nous dégager assez de revenu. Nous aimerions l’agrandir mais l’accès à la terre est trop difficile. ”</a:t>
            </a:r>
            <a:endParaRPr b="1" i="1" sz="1000">
              <a:solidFill>
                <a:schemeClr val="dk1"/>
              </a:solidFill>
              <a:latin typeface="Karla"/>
              <a:ea typeface="Karla"/>
              <a:cs typeface="Karla"/>
              <a:sym typeface="Karla"/>
            </a:endParaRPr>
          </a:p>
          <a:p>
            <a:pPr indent="0" lvl="0" marL="0" marR="0" rtl="0" algn="just">
              <a:spcBef>
                <a:spcPts val="0"/>
              </a:spcBef>
              <a:spcAft>
                <a:spcPts val="0"/>
              </a:spcAft>
              <a:buNone/>
            </a:pPr>
            <a:r>
              <a:t/>
            </a:r>
            <a:endParaRPr b="1" i="1" sz="400">
              <a:solidFill>
                <a:schemeClr val="dk1"/>
              </a:solidFill>
              <a:latin typeface="Karla"/>
              <a:ea typeface="Karla"/>
              <a:cs typeface="Karla"/>
              <a:sym typeface="Karla"/>
            </a:endParaRPr>
          </a:p>
          <a:p>
            <a:pPr indent="0" lvl="0" marL="0" marR="0" rtl="0" algn="just">
              <a:spcBef>
                <a:spcPts val="0"/>
              </a:spcBef>
              <a:spcAft>
                <a:spcPts val="0"/>
              </a:spcAft>
              <a:buNone/>
            </a:pPr>
            <a:r>
              <a:rPr lang="fr" sz="900">
                <a:solidFill>
                  <a:schemeClr val="dk1"/>
                </a:solidFill>
                <a:latin typeface="Karla"/>
                <a:ea typeface="Karla"/>
                <a:cs typeface="Karla"/>
                <a:sym typeface="Karla"/>
              </a:rPr>
              <a:t>Témoignage d’un producteur de noix de coco lors d’un FG à BS ABENGA (Ghana) </a:t>
            </a:r>
            <a:endParaRPr b="1" i="1" sz="1000">
              <a:solidFill>
                <a:schemeClr val="dk1"/>
              </a:solidFill>
              <a:latin typeface="Karla"/>
              <a:ea typeface="Karla"/>
              <a:cs typeface="Karla"/>
              <a:sym typeface="Karla"/>
            </a:endParaRPr>
          </a:p>
        </p:txBody>
      </p:sp>
      <p:sp>
        <p:nvSpPr>
          <p:cNvPr id="215" name="Google Shape;215;p25"/>
          <p:cNvSpPr txBox="1"/>
          <p:nvPr/>
        </p:nvSpPr>
        <p:spPr>
          <a:xfrm>
            <a:off x="3630671" y="757050"/>
            <a:ext cx="2268000" cy="1139100"/>
          </a:xfrm>
          <a:prstGeom prst="rect">
            <a:avLst/>
          </a:prstGeom>
          <a:noFill/>
          <a:ln>
            <a:noFill/>
          </a:ln>
        </p:spPr>
        <p:txBody>
          <a:bodyPr anchorCtr="0" anchor="t" bIns="91425" lIns="91425" spcFirstLastPara="1" rIns="91425" wrap="square" tIns="91425">
            <a:spAutoFit/>
          </a:bodyPr>
          <a:lstStyle/>
          <a:p>
            <a:pPr indent="0" lvl="0" marL="0" marR="0" rtl="0" algn="just">
              <a:spcBef>
                <a:spcPts val="0"/>
              </a:spcBef>
              <a:spcAft>
                <a:spcPts val="0"/>
              </a:spcAft>
              <a:buNone/>
            </a:pPr>
            <a:r>
              <a:rPr b="1" i="1" lang="fr" sz="1000">
                <a:solidFill>
                  <a:schemeClr val="dk1"/>
                </a:solidFill>
                <a:latin typeface="Karla"/>
                <a:ea typeface="Karla"/>
                <a:cs typeface="Karla"/>
                <a:sym typeface="Karla"/>
              </a:rPr>
              <a:t>“J’ai un </a:t>
            </a:r>
            <a:r>
              <a:rPr b="1" i="1" lang="fr" sz="1000">
                <a:solidFill>
                  <a:schemeClr val="dk1"/>
                </a:solidFill>
                <a:latin typeface="Karla"/>
                <a:ea typeface="Karla"/>
                <a:cs typeface="Karla"/>
                <a:sym typeface="Karla"/>
              </a:rPr>
              <a:t>terrain en partenariat</a:t>
            </a:r>
            <a:r>
              <a:rPr b="1" i="1" lang="fr" sz="1000">
                <a:solidFill>
                  <a:schemeClr val="dk1"/>
                </a:solidFill>
                <a:latin typeface="Karla"/>
                <a:ea typeface="Karla"/>
                <a:cs typeface="Karla"/>
                <a:sym typeface="Karla"/>
              </a:rPr>
              <a:t> mais qui est souvent </a:t>
            </a:r>
            <a:r>
              <a:rPr b="1" i="1" lang="fr" sz="1000">
                <a:solidFill>
                  <a:schemeClr val="dk1"/>
                </a:solidFill>
                <a:latin typeface="Karla"/>
                <a:ea typeface="Karla"/>
                <a:cs typeface="Karla"/>
                <a:sym typeface="Karla"/>
              </a:rPr>
              <a:t>inondé</a:t>
            </a:r>
            <a:r>
              <a:rPr b="1" i="1" lang="fr" sz="1000">
                <a:solidFill>
                  <a:schemeClr val="dk1"/>
                </a:solidFill>
                <a:latin typeface="Karla"/>
                <a:ea typeface="Karla"/>
                <a:cs typeface="Karla"/>
                <a:sym typeface="Karla"/>
              </a:rPr>
              <a:t>.  J’en cherche un autre pour cultiver du maïs mais c’est très difficile. ”</a:t>
            </a:r>
            <a:endParaRPr b="1" i="1" sz="1000">
              <a:solidFill>
                <a:schemeClr val="dk1"/>
              </a:solidFill>
              <a:latin typeface="Karla"/>
              <a:ea typeface="Karla"/>
              <a:cs typeface="Karla"/>
              <a:sym typeface="Karla"/>
            </a:endParaRPr>
          </a:p>
          <a:p>
            <a:pPr indent="0" lvl="0" marL="0" marR="0" rtl="0" algn="just">
              <a:spcBef>
                <a:spcPts val="0"/>
              </a:spcBef>
              <a:spcAft>
                <a:spcPts val="0"/>
              </a:spcAft>
              <a:buNone/>
            </a:pPr>
            <a:r>
              <a:t/>
            </a:r>
            <a:endParaRPr b="1" i="1" sz="400">
              <a:solidFill>
                <a:schemeClr val="dk1"/>
              </a:solidFill>
              <a:latin typeface="Karla"/>
              <a:ea typeface="Karla"/>
              <a:cs typeface="Karla"/>
              <a:sym typeface="Karla"/>
            </a:endParaRPr>
          </a:p>
          <a:p>
            <a:pPr indent="0" lvl="0" marL="0" marR="0" rtl="0" algn="just">
              <a:spcBef>
                <a:spcPts val="0"/>
              </a:spcBef>
              <a:spcAft>
                <a:spcPts val="0"/>
              </a:spcAft>
              <a:buNone/>
            </a:pPr>
            <a:r>
              <a:rPr lang="fr" sz="900">
                <a:solidFill>
                  <a:schemeClr val="dk1"/>
                </a:solidFill>
                <a:latin typeface="Karla"/>
                <a:ea typeface="Karla"/>
                <a:cs typeface="Karla"/>
                <a:sym typeface="Karla"/>
              </a:rPr>
              <a:t>Témoignage d’un manoeuvre migrant à Abengourou (Côte d’Ivoire)</a:t>
            </a:r>
            <a:endParaRPr b="1" i="1" sz="1000">
              <a:solidFill>
                <a:schemeClr val="dk1"/>
              </a:solidFill>
              <a:latin typeface="Karla"/>
              <a:ea typeface="Karla"/>
              <a:cs typeface="Karla"/>
              <a:sym typeface="Karla"/>
            </a:endParaRPr>
          </a:p>
        </p:txBody>
      </p:sp>
      <p:sp>
        <p:nvSpPr>
          <p:cNvPr id="216" name="Google Shape;216;p25"/>
          <p:cNvSpPr txBox="1"/>
          <p:nvPr/>
        </p:nvSpPr>
        <p:spPr>
          <a:xfrm>
            <a:off x="5982892" y="757050"/>
            <a:ext cx="2547000" cy="1293000"/>
          </a:xfrm>
          <a:prstGeom prst="rect">
            <a:avLst/>
          </a:prstGeom>
          <a:noFill/>
          <a:ln>
            <a:noFill/>
          </a:ln>
        </p:spPr>
        <p:txBody>
          <a:bodyPr anchorCtr="0" anchor="t" bIns="91425" lIns="91425" spcFirstLastPara="1" rIns="91425" wrap="square" tIns="91425">
            <a:spAutoFit/>
          </a:bodyPr>
          <a:lstStyle/>
          <a:p>
            <a:pPr indent="0" lvl="0" marL="0" marR="0" rtl="0" algn="just">
              <a:spcBef>
                <a:spcPts val="0"/>
              </a:spcBef>
              <a:spcAft>
                <a:spcPts val="0"/>
              </a:spcAft>
              <a:buNone/>
            </a:pPr>
            <a:r>
              <a:rPr b="1" i="1" lang="fr" sz="1000">
                <a:solidFill>
                  <a:schemeClr val="dk1"/>
                </a:solidFill>
                <a:latin typeface="Karla"/>
                <a:ea typeface="Karla"/>
                <a:cs typeface="Karla"/>
                <a:sym typeface="Karla"/>
              </a:rPr>
              <a:t>“Un grand projet pétrolier récupère de plus en plus de terre dans la région. C’était déjà difficile mais ça va le devenir encore plus et je ne sais pas si on pourra continuer à cultiver des noix de coco ici. ”</a:t>
            </a:r>
            <a:endParaRPr b="1" i="1" sz="1000">
              <a:solidFill>
                <a:schemeClr val="dk1"/>
              </a:solidFill>
              <a:latin typeface="Karla"/>
              <a:ea typeface="Karla"/>
              <a:cs typeface="Karla"/>
              <a:sym typeface="Karla"/>
            </a:endParaRPr>
          </a:p>
          <a:p>
            <a:pPr indent="0" lvl="0" marL="0" marR="0" rtl="0" algn="just">
              <a:spcBef>
                <a:spcPts val="0"/>
              </a:spcBef>
              <a:spcAft>
                <a:spcPts val="0"/>
              </a:spcAft>
              <a:buNone/>
            </a:pPr>
            <a:r>
              <a:t/>
            </a:r>
            <a:endParaRPr b="1" i="1" sz="400">
              <a:solidFill>
                <a:schemeClr val="dk1"/>
              </a:solidFill>
              <a:latin typeface="Karla"/>
              <a:ea typeface="Karla"/>
              <a:cs typeface="Karla"/>
              <a:sym typeface="Karla"/>
            </a:endParaRPr>
          </a:p>
          <a:p>
            <a:pPr indent="0" lvl="0" marL="0" marR="0" rtl="0" algn="just">
              <a:spcBef>
                <a:spcPts val="0"/>
              </a:spcBef>
              <a:spcAft>
                <a:spcPts val="0"/>
              </a:spcAft>
              <a:buNone/>
            </a:pPr>
            <a:r>
              <a:rPr lang="fr" sz="900">
                <a:solidFill>
                  <a:schemeClr val="dk1"/>
                </a:solidFill>
                <a:latin typeface="Karla"/>
                <a:ea typeface="Karla"/>
                <a:cs typeface="Karla"/>
                <a:sym typeface="Karla"/>
              </a:rPr>
              <a:t>Benjamin, Coordinateur de la coopérative BS ABENGA</a:t>
            </a:r>
            <a:endParaRPr b="1" i="1" sz="1000">
              <a:solidFill>
                <a:schemeClr val="dk1"/>
              </a:solidFill>
              <a:latin typeface="Karla"/>
              <a:ea typeface="Karla"/>
              <a:cs typeface="Karla"/>
              <a:sym typeface="Karla"/>
            </a:endParaRPr>
          </a:p>
        </p:txBody>
      </p:sp>
      <p:pic>
        <p:nvPicPr>
          <p:cNvPr id="217" name="Google Shape;217;p25"/>
          <p:cNvPicPr preferRelativeResize="0"/>
          <p:nvPr/>
        </p:nvPicPr>
        <p:blipFill rotWithShape="1">
          <a:blip r:embed="rId3">
            <a:alphaModFix/>
          </a:blip>
          <a:srcRect b="0" l="0" r="0" t="0"/>
          <a:stretch/>
        </p:blipFill>
        <p:spPr>
          <a:xfrm>
            <a:off x="350775" y="1070724"/>
            <a:ext cx="526500" cy="526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6"/>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223" name="Google Shape;223;p26" title="homme-flou-et-coup-moyen-de-feves-de-cacao.jpg"/>
          <p:cNvPicPr preferRelativeResize="0"/>
          <p:nvPr/>
        </p:nvPicPr>
        <p:blipFill rotWithShape="1">
          <a:blip r:embed="rId3">
            <a:alphaModFix/>
          </a:blip>
          <a:srcRect b="15189" l="0" r="0" t="0"/>
          <a:stretch/>
        </p:blipFill>
        <p:spPr>
          <a:xfrm>
            <a:off x="0" y="-25325"/>
            <a:ext cx="9144003" cy="5168825"/>
          </a:xfrm>
          <a:prstGeom prst="rect">
            <a:avLst/>
          </a:prstGeom>
          <a:noFill/>
          <a:ln>
            <a:noFill/>
          </a:ln>
        </p:spPr>
      </p:pic>
      <p:sp>
        <p:nvSpPr>
          <p:cNvPr id="224" name="Google Shape;224;p26"/>
          <p:cNvSpPr txBox="1"/>
          <p:nvPr/>
        </p:nvSpPr>
        <p:spPr>
          <a:xfrm>
            <a:off x="571500" y="4122800"/>
            <a:ext cx="80517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fr" sz="1800">
                <a:solidFill>
                  <a:schemeClr val="lt1"/>
                </a:solidFill>
                <a:latin typeface="Karla"/>
                <a:ea typeface="Karla"/>
                <a:cs typeface="Karla"/>
                <a:sym typeface="Karla"/>
              </a:rPr>
              <a:t>Inégalités &amp; vulnérabilité au sein </a:t>
            </a:r>
            <a:r>
              <a:rPr b="1" lang="fr" sz="1800">
                <a:solidFill>
                  <a:schemeClr val="lt1"/>
                </a:solidFill>
                <a:latin typeface="Karla"/>
                <a:ea typeface="Karla"/>
                <a:cs typeface="Karla"/>
                <a:sym typeface="Karla"/>
              </a:rPr>
              <a:t>des filière</a:t>
            </a:r>
            <a:r>
              <a:rPr b="1" lang="fr" sz="1800">
                <a:solidFill>
                  <a:schemeClr val="lt1"/>
                </a:solidFill>
                <a:latin typeface="Karla"/>
                <a:ea typeface="Karla"/>
                <a:cs typeface="Karla"/>
                <a:sym typeface="Karla"/>
              </a:rPr>
              <a:t>s cacao et fruits</a:t>
            </a:r>
            <a:endParaRPr b="1" sz="1800">
              <a:solidFill>
                <a:schemeClr val="lt1"/>
              </a:solidFill>
              <a:latin typeface="Karla"/>
              <a:ea typeface="Karla"/>
              <a:cs typeface="Karla"/>
              <a:sym typeface="Karla"/>
            </a:endParaRPr>
          </a:p>
        </p:txBody>
      </p:sp>
      <p:sp>
        <p:nvSpPr>
          <p:cNvPr id="225" name="Google Shape;225;p26"/>
          <p:cNvSpPr txBox="1"/>
          <p:nvPr/>
        </p:nvSpPr>
        <p:spPr>
          <a:xfrm>
            <a:off x="571500" y="396975"/>
            <a:ext cx="2656800" cy="683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fr" sz="3600">
                <a:solidFill>
                  <a:schemeClr val="lt1"/>
                </a:solidFill>
                <a:latin typeface="Anton"/>
                <a:ea typeface="Anton"/>
                <a:cs typeface="Anton"/>
                <a:sym typeface="Anton"/>
              </a:rPr>
              <a:t>Constats </a:t>
            </a:r>
            <a:endParaRPr b="1" sz="3600">
              <a:solidFill>
                <a:schemeClr val="lt1"/>
              </a:solidFill>
              <a:latin typeface="Anton"/>
              <a:ea typeface="Anton"/>
              <a:cs typeface="Anton"/>
              <a:sym typeface="Anton"/>
            </a:endParaRPr>
          </a:p>
        </p:txBody>
      </p:sp>
      <p:pic>
        <p:nvPicPr>
          <p:cNvPr id="226" name="Google Shape;226;p26"/>
          <p:cNvPicPr preferRelativeResize="0"/>
          <p:nvPr/>
        </p:nvPicPr>
        <p:blipFill>
          <a:blip r:embed="rId4">
            <a:alphaModFix/>
          </a:blip>
          <a:stretch>
            <a:fillRect/>
          </a:stretch>
        </p:blipFill>
        <p:spPr>
          <a:xfrm>
            <a:off x="7413984" y="463274"/>
            <a:ext cx="1209314" cy="6170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7"/>
          <p:cNvSpPr/>
          <p:nvPr/>
        </p:nvSpPr>
        <p:spPr>
          <a:xfrm>
            <a:off x="0" y="-9350"/>
            <a:ext cx="9144000" cy="21588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27"/>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3" name="Google Shape;233;p27"/>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4" name="Google Shape;234;p27"/>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27"/>
          <p:cNvSpPr txBox="1"/>
          <p:nvPr/>
        </p:nvSpPr>
        <p:spPr>
          <a:xfrm>
            <a:off x="1719100" y="104500"/>
            <a:ext cx="674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Le Cacao : une agriculture de rente très genrée aux normes ancrées </a:t>
            </a:r>
            <a:endParaRPr sz="1800">
              <a:solidFill>
                <a:schemeClr val="lt1"/>
              </a:solidFill>
              <a:latin typeface="Anton"/>
              <a:ea typeface="Anton"/>
              <a:cs typeface="Anton"/>
              <a:sym typeface="Anton"/>
            </a:endParaRPr>
          </a:p>
        </p:txBody>
      </p:sp>
      <p:pic>
        <p:nvPicPr>
          <p:cNvPr id="236" name="Google Shape;236;p27"/>
          <p:cNvPicPr preferRelativeResize="0"/>
          <p:nvPr/>
        </p:nvPicPr>
        <p:blipFill rotWithShape="1">
          <a:blip r:embed="rId3">
            <a:alphaModFix/>
          </a:blip>
          <a:srcRect b="0" l="24379" r="39090" t="0"/>
          <a:stretch/>
        </p:blipFill>
        <p:spPr>
          <a:xfrm>
            <a:off x="0" y="-38225"/>
            <a:ext cx="1419500" cy="5181725"/>
          </a:xfrm>
          <a:prstGeom prst="rect">
            <a:avLst/>
          </a:prstGeom>
          <a:noFill/>
          <a:ln>
            <a:noFill/>
          </a:ln>
        </p:spPr>
      </p:pic>
      <p:sp>
        <p:nvSpPr>
          <p:cNvPr id="237" name="Google Shape;237;p27"/>
          <p:cNvSpPr txBox="1"/>
          <p:nvPr/>
        </p:nvSpPr>
        <p:spPr>
          <a:xfrm>
            <a:off x="1719100" y="765800"/>
            <a:ext cx="6740400" cy="1262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lt1"/>
              </a:buClr>
              <a:buSzPts val="1200"/>
              <a:buFont typeface="Karla"/>
              <a:buChar char="●"/>
            </a:pPr>
            <a:r>
              <a:rPr b="1" lang="fr" sz="1200">
                <a:solidFill>
                  <a:schemeClr val="dk1"/>
                </a:solidFill>
                <a:latin typeface="Karla"/>
                <a:ea typeface="Karla"/>
                <a:cs typeface="Karla"/>
                <a:sym typeface="Karla"/>
              </a:rPr>
              <a:t>Un Modèle d’agriculture de rente hérité de l’histoire coloniale </a:t>
            </a:r>
            <a:endParaRPr b="1" sz="1200">
              <a:solidFill>
                <a:schemeClr val="dk1"/>
              </a:solidFill>
              <a:latin typeface="Karla"/>
              <a:ea typeface="Karla"/>
              <a:cs typeface="Karla"/>
              <a:sym typeface="Karla"/>
            </a:endParaRPr>
          </a:p>
          <a:p>
            <a:pPr indent="0" lvl="0" marL="89999" rtl="0" algn="l">
              <a:spcBef>
                <a:spcPts val="0"/>
              </a:spcBef>
              <a:spcAft>
                <a:spcPts val="0"/>
              </a:spcAft>
              <a:buNone/>
            </a:pPr>
            <a:r>
              <a:t/>
            </a:r>
            <a:endParaRPr b="1" sz="500">
              <a:solidFill>
                <a:schemeClr val="dk1"/>
              </a:solidFill>
              <a:latin typeface="Karla"/>
              <a:ea typeface="Karla"/>
              <a:cs typeface="Karla"/>
              <a:sym typeface="Karla"/>
            </a:endParaRPr>
          </a:p>
          <a:p>
            <a:pPr indent="-304800" lvl="0" marL="457200" rtl="0" algn="l">
              <a:spcBef>
                <a:spcPts val="0"/>
              </a:spcBef>
              <a:spcAft>
                <a:spcPts val="0"/>
              </a:spcAft>
              <a:buClr>
                <a:schemeClr val="lt1"/>
              </a:buClr>
              <a:buSzPts val="1200"/>
              <a:buFont typeface="Karla"/>
              <a:buChar char="●"/>
            </a:pPr>
            <a:r>
              <a:rPr b="1" lang="fr" sz="1200">
                <a:solidFill>
                  <a:schemeClr val="dk1"/>
                </a:solidFill>
                <a:latin typeface="Karla"/>
                <a:ea typeface="Karla"/>
                <a:cs typeface="Karla"/>
                <a:sym typeface="Karla"/>
              </a:rPr>
              <a:t>Qui structure encore aujourd’hui les rapports sociaux &amp; économiques à la terre et à l’agriculture</a:t>
            </a:r>
            <a:endParaRPr b="1" sz="1200">
              <a:solidFill>
                <a:schemeClr val="dk1"/>
              </a:solidFill>
              <a:latin typeface="Karla"/>
              <a:ea typeface="Karla"/>
              <a:cs typeface="Karla"/>
              <a:sym typeface="Karla"/>
            </a:endParaRPr>
          </a:p>
          <a:p>
            <a:pPr indent="0" lvl="0" marL="89999" rtl="0" algn="l">
              <a:spcBef>
                <a:spcPts val="0"/>
              </a:spcBef>
              <a:spcAft>
                <a:spcPts val="0"/>
              </a:spcAft>
              <a:buNone/>
            </a:pPr>
            <a:r>
              <a:t/>
            </a:r>
            <a:endParaRPr b="1" sz="500">
              <a:solidFill>
                <a:schemeClr val="dk1"/>
              </a:solidFill>
              <a:latin typeface="Karla"/>
              <a:ea typeface="Karla"/>
              <a:cs typeface="Karla"/>
              <a:sym typeface="Karla"/>
            </a:endParaRPr>
          </a:p>
          <a:p>
            <a:pPr indent="-304800" lvl="0" marL="457200" rtl="0" algn="l">
              <a:spcBef>
                <a:spcPts val="0"/>
              </a:spcBef>
              <a:spcAft>
                <a:spcPts val="0"/>
              </a:spcAft>
              <a:buClr>
                <a:schemeClr val="lt1"/>
              </a:buClr>
              <a:buSzPts val="1200"/>
              <a:buFont typeface="Karla"/>
              <a:buChar char="●"/>
            </a:pPr>
            <a:r>
              <a:rPr b="1" lang="fr" sz="1200">
                <a:solidFill>
                  <a:schemeClr val="dk1"/>
                </a:solidFill>
                <a:latin typeface="Karla"/>
                <a:ea typeface="Karla"/>
                <a:cs typeface="Karla"/>
                <a:sym typeface="Karla"/>
              </a:rPr>
              <a:t>Autour d’une vision de la “valeur productive” centrée sur le tout cacao et sur la seule capacité à en produire  </a:t>
            </a:r>
            <a:endParaRPr b="1" sz="1200">
              <a:solidFill>
                <a:schemeClr val="dk1"/>
              </a:solidFill>
              <a:latin typeface="Karla"/>
              <a:ea typeface="Karla"/>
              <a:cs typeface="Karla"/>
              <a:sym typeface="Karla"/>
            </a:endParaRPr>
          </a:p>
        </p:txBody>
      </p:sp>
      <p:sp>
        <p:nvSpPr>
          <p:cNvPr id="238" name="Google Shape;238;p27"/>
          <p:cNvSpPr txBox="1"/>
          <p:nvPr/>
        </p:nvSpPr>
        <p:spPr>
          <a:xfrm>
            <a:off x="1516700" y="2608500"/>
            <a:ext cx="3810600" cy="1200600"/>
          </a:xfrm>
          <a:prstGeom prst="rect">
            <a:avLst/>
          </a:prstGeom>
          <a:noFill/>
          <a:ln>
            <a:noFill/>
          </a:ln>
        </p:spPr>
        <p:txBody>
          <a:bodyPr anchorCtr="0" anchor="t" bIns="91425" lIns="91425" spcFirstLastPara="1" rIns="91425" wrap="square" tIns="91425">
            <a:spAutoFit/>
          </a:bodyPr>
          <a:lstStyle/>
          <a:p>
            <a:pPr indent="0" lvl="0" marL="540000" rtl="0" algn="l">
              <a:spcBef>
                <a:spcPts val="0"/>
              </a:spcBef>
              <a:spcAft>
                <a:spcPts val="0"/>
              </a:spcAft>
              <a:buClr>
                <a:schemeClr val="dk1"/>
              </a:buClr>
              <a:buSzPts val="1100"/>
              <a:buFont typeface="Arial"/>
              <a:buNone/>
            </a:pPr>
            <a:r>
              <a:rPr b="1" lang="fr" sz="1100">
                <a:solidFill>
                  <a:schemeClr val="dk1"/>
                </a:solidFill>
                <a:latin typeface="Karla"/>
                <a:ea typeface="Karla"/>
                <a:cs typeface="Karla"/>
                <a:sym typeface="Karla"/>
              </a:rPr>
              <a:t>Une vision réductrice de la valeur (économique et sociale)</a:t>
            </a:r>
            <a:r>
              <a:rPr b="1" lang="fr" sz="1100">
                <a:solidFill>
                  <a:schemeClr val="dk1"/>
                </a:solidFill>
                <a:latin typeface="Karla"/>
                <a:ea typeface="Karla"/>
                <a:cs typeface="Karla"/>
                <a:sym typeface="Karla"/>
              </a:rPr>
              <a:t> </a:t>
            </a:r>
            <a:r>
              <a:rPr lang="fr" sz="1100">
                <a:solidFill>
                  <a:schemeClr val="dk1"/>
                </a:solidFill>
                <a:latin typeface="Karla"/>
                <a:ea typeface="Karla"/>
                <a:cs typeface="Karla"/>
                <a:sym typeface="Karla"/>
              </a:rPr>
              <a:t>des individus autour de la capacité à produire du cacao qui va marginaliser </a:t>
            </a:r>
            <a:r>
              <a:rPr lang="fr" sz="1000">
                <a:solidFill>
                  <a:schemeClr val="dk1"/>
                </a:solidFill>
                <a:latin typeface="Karla"/>
                <a:ea typeface="Karla"/>
                <a:cs typeface="Karla"/>
                <a:sym typeface="Karla"/>
              </a:rPr>
              <a:t> </a:t>
            </a:r>
            <a:r>
              <a:rPr lang="fr" sz="1100">
                <a:solidFill>
                  <a:schemeClr val="dk1"/>
                </a:solidFill>
                <a:latin typeface="Karla"/>
                <a:ea typeface="Karla"/>
                <a:cs typeface="Karla"/>
                <a:sym typeface="Karla"/>
              </a:rPr>
              <a:t>toute diversité de profils, de cultures et de compétences, </a:t>
            </a:r>
            <a:r>
              <a:rPr lang="fr" sz="1100" u="sng">
                <a:solidFill>
                  <a:schemeClr val="dk1"/>
                </a:solidFill>
                <a:latin typeface="Karla"/>
                <a:ea typeface="Karla"/>
                <a:cs typeface="Karla"/>
                <a:sym typeface="Karla"/>
              </a:rPr>
              <a:t>créant par nature des phénomènes d’exclusion</a:t>
            </a:r>
            <a:endParaRPr b="1" sz="1100">
              <a:solidFill>
                <a:schemeClr val="dk1"/>
              </a:solidFill>
              <a:latin typeface="Karla"/>
              <a:ea typeface="Karla"/>
              <a:cs typeface="Karla"/>
              <a:sym typeface="Karla"/>
            </a:endParaRPr>
          </a:p>
        </p:txBody>
      </p:sp>
      <p:sp>
        <p:nvSpPr>
          <p:cNvPr id="239" name="Google Shape;239;p27"/>
          <p:cNvSpPr/>
          <p:nvPr/>
        </p:nvSpPr>
        <p:spPr>
          <a:xfrm>
            <a:off x="1599825" y="2710538"/>
            <a:ext cx="526500" cy="337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fr" sz="1800" u="none" cap="none" strike="noStrike">
                <a:solidFill>
                  <a:srgbClr val="D06350"/>
                </a:solidFill>
                <a:latin typeface="Anton"/>
                <a:ea typeface="Anton"/>
                <a:cs typeface="Anton"/>
                <a:sym typeface="Anton"/>
              </a:rPr>
              <a:t>1.</a:t>
            </a:r>
            <a:endParaRPr b="1" i="0" sz="1800" u="none" cap="none" strike="noStrike">
              <a:solidFill>
                <a:srgbClr val="D06350"/>
              </a:solidFill>
              <a:latin typeface="Anton"/>
              <a:ea typeface="Anton"/>
              <a:cs typeface="Anton"/>
              <a:sym typeface="Anton"/>
            </a:endParaRPr>
          </a:p>
        </p:txBody>
      </p:sp>
      <p:sp>
        <p:nvSpPr>
          <p:cNvPr id="240" name="Google Shape;240;p27"/>
          <p:cNvSpPr/>
          <p:nvPr/>
        </p:nvSpPr>
        <p:spPr>
          <a:xfrm>
            <a:off x="5424500" y="2690450"/>
            <a:ext cx="526500" cy="337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fr" sz="1800">
                <a:solidFill>
                  <a:srgbClr val="D06350"/>
                </a:solidFill>
                <a:latin typeface="Anton"/>
                <a:ea typeface="Anton"/>
                <a:cs typeface="Anton"/>
                <a:sym typeface="Anton"/>
              </a:rPr>
              <a:t>2</a:t>
            </a:r>
            <a:r>
              <a:rPr b="1" i="0" lang="fr" sz="1800" u="none" cap="none" strike="noStrike">
                <a:solidFill>
                  <a:srgbClr val="D06350"/>
                </a:solidFill>
                <a:latin typeface="Anton"/>
                <a:ea typeface="Anton"/>
                <a:cs typeface="Anton"/>
                <a:sym typeface="Anton"/>
              </a:rPr>
              <a:t>.</a:t>
            </a:r>
            <a:endParaRPr b="1" i="0" sz="1800" u="none" cap="none" strike="noStrike">
              <a:solidFill>
                <a:srgbClr val="D06350"/>
              </a:solidFill>
              <a:latin typeface="Anton"/>
              <a:ea typeface="Anton"/>
              <a:cs typeface="Anton"/>
              <a:sym typeface="Anton"/>
            </a:endParaRPr>
          </a:p>
        </p:txBody>
      </p:sp>
      <p:sp>
        <p:nvSpPr>
          <p:cNvPr id="241" name="Google Shape;241;p27"/>
          <p:cNvSpPr txBox="1"/>
          <p:nvPr/>
        </p:nvSpPr>
        <p:spPr>
          <a:xfrm>
            <a:off x="5857500" y="2632850"/>
            <a:ext cx="2939100" cy="10314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1000"/>
              </a:spcAft>
              <a:buNone/>
            </a:pPr>
            <a:r>
              <a:rPr b="1" lang="fr" sz="1100">
                <a:solidFill>
                  <a:schemeClr val="dk1"/>
                </a:solidFill>
                <a:latin typeface="Karla"/>
                <a:ea typeface="Karla"/>
                <a:cs typeface="Karla"/>
                <a:sym typeface="Karla"/>
              </a:rPr>
              <a:t>Un système de rente qui</a:t>
            </a:r>
            <a:r>
              <a:rPr lang="fr" sz="1100">
                <a:solidFill>
                  <a:schemeClr val="dk1"/>
                </a:solidFill>
                <a:latin typeface="Karla"/>
                <a:ea typeface="Karla"/>
                <a:cs typeface="Karla"/>
                <a:sym typeface="Karla"/>
              </a:rPr>
              <a:t> </a:t>
            </a:r>
            <a:r>
              <a:rPr b="1" lang="fr" sz="1100">
                <a:solidFill>
                  <a:schemeClr val="dk1"/>
                </a:solidFill>
                <a:latin typeface="Karla"/>
                <a:ea typeface="Karla"/>
                <a:cs typeface="Karla"/>
                <a:sym typeface="Karla"/>
              </a:rPr>
              <a:t>centralise la valeur</a:t>
            </a:r>
            <a:r>
              <a:rPr lang="fr" sz="1100">
                <a:solidFill>
                  <a:schemeClr val="dk1"/>
                </a:solidFill>
                <a:latin typeface="Karla"/>
                <a:ea typeface="Karla"/>
                <a:cs typeface="Karla"/>
                <a:sym typeface="Karla"/>
              </a:rPr>
              <a:t> </a:t>
            </a:r>
            <a:r>
              <a:rPr lang="fr" sz="1100">
                <a:solidFill>
                  <a:schemeClr val="dk1"/>
                </a:solidFill>
                <a:latin typeface="Karla"/>
                <a:ea typeface="Karla"/>
                <a:cs typeface="Karla"/>
                <a:sym typeface="Karla"/>
              </a:rPr>
              <a:t>d’abord au niveau des entreprises du Nord et des caisses de stabilisation publiques, freinant les capacités de redistribution dans les communautés. </a:t>
            </a:r>
            <a:endParaRPr sz="1100">
              <a:solidFill>
                <a:schemeClr val="dk1"/>
              </a:solidFill>
              <a:latin typeface="Karla"/>
              <a:ea typeface="Karla"/>
              <a:cs typeface="Karla"/>
              <a:sym typeface="Karla"/>
            </a:endParaRPr>
          </a:p>
        </p:txBody>
      </p:sp>
      <p:sp>
        <p:nvSpPr>
          <p:cNvPr id="242" name="Google Shape;242;p27"/>
          <p:cNvSpPr txBox="1"/>
          <p:nvPr/>
        </p:nvSpPr>
        <p:spPr>
          <a:xfrm>
            <a:off x="1664975" y="3882800"/>
            <a:ext cx="71802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1100">
                <a:solidFill>
                  <a:schemeClr val="dk1"/>
                </a:solidFill>
                <a:latin typeface="Karla"/>
                <a:ea typeface="Karla"/>
                <a:cs typeface="Karla"/>
                <a:sym typeface="Karla"/>
              </a:rPr>
              <a:t>“C’est difficile de convaincre les communautés, les coopératives, le Conseil Café - Cacao aussi. Parce que pour eux, la valeur productive est centrée sur la capacité à produire du cacao. C’est ce qui les intéresse. Dans les personnes en situation de handicap, quand elles sont accompagnées, il y a des gens éduqués, des très bons comptables, qui peuvent apporter autre chose à la société même s’ils ne peuvent pas travailler au champ.”</a:t>
            </a:r>
            <a:endParaRPr i="1" sz="1100">
              <a:solidFill>
                <a:schemeClr val="dk1"/>
              </a:solidFill>
              <a:latin typeface="Karla"/>
              <a:ea typeface="Karla"/>
              <a:cs typeface="Karla"/>
              <a:sym typeface="Karla"/>
            </a:endParaRPr>
          </a:p>
          <a:p>
            <a:pPr indent="0" lvl="0" marL="0" rtl="0" algn="l">
              <a:spcBef>
                <a:spcPts val="0"/>
              </a:spcBef>
              <a:spcAft>
                <a:spcPts val="0"/>
              </a:spcAft>
              <a:buNone/>
            </a:pPr>
            <a:r>
              <a:t/>
            </a:r>
            <a:endParaRPr sz="1100">
              <a:solidFill>
                <a:schemeClr val="dk1"/>
              </a:solidFill>
              <a:latin typeface="Karla"/>
              <a:ea typeface="Karla"/>
              <a:cs typeface="Karla"/>
              <a:sym typeface="Karla"/>
            </a:endParaRPr>
          </a:p>
          <a:p>
            <a:pPr indent="0" lvl="0" marL="0" rtl="0" algn="l">
              <a:spcBef>
                <a:spcPts val="0"/>
              </a:spcBef>
              <a:spcAft>
                <a:spcPts val="0"/>
              </a:spcAft>
              <a:buNone/>
            </a:pPr>
            <a:r>
              <a:rPr lang="fr" sz="1100">
                <a:solidFill>
                  <a:schemeClr val="dk1"/>
                </a:solidFill>
                <a:latin typeface="Karla"/>
                <a:ea typeface="Karla"/>
                <a:cs typeface="Karla"/>
                <a:sym typeface="Karla"/>
              </a:rPr>
              <a:t>Mr Kouamé - Président des paralysés de Côte d’Ivoire </a:t>
            </a:r>
            <a:endParaRPr sz="1100">
              <a:solidFill>
                <a:schemeClr val="dk1"/>
              </a:solidFill>
              <a:latin typeface="Karla"/>
              <a:ea typeface="Karla"/>
              <a:cs typeface="Karla"/>
              <a:sym typeface="Karla"/>
            </a:endParaRPr>
          </a:p>
        </p:txBody>
      </p:sp>
      <p:sp>
        <p:nvSpPr>
          <p:cNvPr id="243" name="Google Shape;243;p27"/>
          <p:cNvSpPr txBox="1"/>
          <p:nvPr/>
        </p:nvSpPr>
        <p:spPr>
          <a:xfrm>
            <a:off x="1664975" y="2227500"/>
            <a:ext cx="730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u="sng">
                <a:solidFill>
                  <a:srgbClr val="E96D54"/>
                </a:solidFill>
                <a:latin typeface="Karla"/>
                <a:ea typeface="Karla"/>
                <a:cs typeface="Karla"/>
                <a:sym typeface="Karla"/>
              </a:rPr>
              <a:t>Quelles conséquences sur les communautés : Un système par nature excluant et inégalitaire  </a:t>
            </a:r>
            <a:endParaRPr b="1" sz="1200" u="sng">
              <a:solidFill>
                <a:srgbClr val="E96D54"/>
              </a:solidFill>
              <a:latin typeface="Karla"/>
              <a:ea typeface="Karla"/>
              <a:cs typeface="Karla"/>
              <a:sym typeface="Karl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8"/>
          <p:cNvSpPr/>
          <p:nvPr/>
        </p:nvSpPr>
        <p:spPr>
          <a:xfrm>
            <a:off x="0" y="-9350"/>
            <a:ext cx="9144000" cy="19728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28"/>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28"/>
          <p:cNvSpPr txBox="1"/>
          <p:nvPr/>
        </p:nvSpPr>
        <p:spPr>
          <a:xfrm>
            <a:off x="1719100" y="104500"/>
            <a:ext cx="674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Le Cacao : une agriculture de rente très genrée aux normes ancrées </a:t>
            </a:r>
            <a:endParaRPr sz="1800">
              <a:solidFill>
                <a:schemeClr val="lt1"/>
              </a:solidFill>
              <a:latin typeface="Anton"/>
              <a:ea typeface="Anton"/>
              <a:cs typeface="Anton"/>
              <a:sym typeface="Anton"/>
            </a:endParaRPr>
          </a:p>
        </p:txBody>
      </p:sp>
      <p:pic>
        <p:nvPicPr>
          <p:cNvPr id="251" name="Google Shape;251;p28"/>
          <p:cNvPicPr preferRelativeResize="0"/>
          <p:nvPr/>
        </p:nvPicPr>
        <p:blipFill rotWithShape="1">
          <a:blip r:embed="rId3">
            <a:alphaModFix/>
          </a:blip>
          <a:srcRect b="0" l="24379" r="39090" t="0"/>
          <a:stretch/>
        </p:blipFill>
        <p:spPr>
          <a:xfrm>
            <a:off x="0" y="-38225"/>
            <a:ext cx="1419500" cy="5181725"/>
          </a:xfrm>
          <a:prstGeom prst="rect">
            <a:avLst/>
          </a:prstGeom>
          <a:noFill/>
          <a:ln>
            <a:noFill/>
          </a:ln>
        </p:spPr>
      </p:pic>
      <p:sp>
        <p:nvSpPr>
          <p:cNvPr id="252" name="Google Shape;252;p28"/>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53" name="Google Shape;253;p28"/>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54" name="Google Shape;254;p28"/>
          <p:cNvSpPr txBox="1"/>
          <p:nvPr/>
        </p:nvSpPr>
        <p:spPr>
          <a:xfrm>
            <a:off x="1719100" y="755538"/>
            <a:ext cx="72018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100">
                <a:solidFill>
                  <a:schemeClr val="dk1"/>
                </a:solidFill>
                <a:latin typeface="Karla"/>
                <a:ea typeface="Karla"/>
                <a:cs typeface="Karla"/>
                <a:sym typeface="Karla"/>
              </a:rPr>
              <a:t>La m</a:t>
            </a:r>
            <a:r>
              <a:rPr lang="fr" sz="1100">
                <a:solidFill>
                  <a:schemeClr val="dk1"/>
                </a:solidFill>
                <a:latin typeface="Karla"/>
                <a:ea typeface="Karla"/>
                <a:cs typeface="Karla"/>
                <a:sym typeface="Karla"/>
              </a:rPr>
              <a:t>ise en perspective des filières fruits avec la filière cacao a révélé de manière assez frappante </a:t>
            </a:r>
            <a:r>
              <a:rPr b="1" lang="fr" sz="1100">
                <a:solidFill>
                  <a:schemeClr val="dk1"/>
                </a:solidFill>
                <a:latin typeface="Karla"/>
                <a:ea typeface="Karla"/>
                <a:cs typeface="Karla"/>
                <a:sym typeface="Karla"/>
              </a:rPr>
              <a:t>la force de la représentation du planteur de cacao</a:t>
            </a:r>
            <a:r>
              <a:rPr lang="fr" sz="1100">
                <a:solidFill>
                  <a:schemeClr val="dk1"/>
                </a:solidFill>
                <a:latin typeface="Karla"/>
                <a:ea typeface="Karla"/>
                <a:cs typeface="Karla"/>
                <a:sym typeface="Karla"/>
              </a:rPr>
              <a:t> dans l’organisation et les pratiques de la filière : </a:t>
            </a:r>
            <a:endParaRPr sz="1100">
              <a:solidFill>
                <a:schemeClr val="dk1"/>
              </a:solidFill>
              <a:latin typeface="Karla"/>
              <a:ea typeface="Karla"/>
              <a:cs typeface="Karla"/>
              <a:sym typeface="Karla"/>
            </a:endParaRPr>
          </a:p>
          <a:p>
            <a:pPr indent="0" lvl="0" marL="0" rtl="0" algn="l">
              <a:spcBef>
                <a:spcPts val="0"/>
              </a:spcBef>
              <a:spcAft>
                <a:spcPts val="0"/>
              </a:spcAft>
              <a:buNone/>
            </a:pPr>
            <a:r>
              <a:t/>
            </a:r>
            <a:endParaRPr sz="800">
              <a:solidFill>
                <a:schemeClr val="dk1"/>
              </a:solidFill>
              <a:latin typeface="Karla"/>
              <a:ea typeface="Karla"/>
              <a:cs typeface="Karla"/>
              <a:sym typeface="Karla"/>
            </a:endParaRPr>
          </a:p>
          <a:p>
            <a:pPr indent="0" lvl="0" marL="0" rtl="0" algn="ctr">
              <a:spcBef>
                <a:spcPts val="0"/>
              </a:spcBef>
              <a:spcAft>
                <a:spcPts val="0"/>
              </a:spcAft>
              <a:buNone/>
            </a:pPr>
            <a:r>
              <a:rPr b="1" i="1" lang="fr" sz="1100">
                <a:solidFill>
                  <a:schemeClr val="dk1"/>
                </a:solidFill>
                <a:latin typeface="Karla"/>
                <a:ea typeface="Karla"/>
                <a:cs typeface="Karla"/>
                <a:sym typeface="Karla"/>
              </a:rPr>
              <a:t>Un homme, fort physiquement, propriétaire de ses terres et de ses exploitations de cacao </a:t>
            </a:r>
            <a:endParaRPr b="1" i="1" sz="1100">
              <a:solidFill>
                <a:schemeClr val="dk1"/>
              </a:solidFill>
              <a:latin typeface="Karla"/>
              <a:ea typeface="Karla"/>
              <a:cs typeface="Karla"/>
              <a:sym typeface="Karla"/>
            </a:endParaRPr>
          </a:p>
          <a:p>
            <a:pPr indent="0" lvl="0" marL="0" rtl="0" algn="l">
              <a:spcBef>
                <a:spcPts val="0"/>
              </a:spcBef>
              <a:spcAft>
                <a:spcPts val="0"/>
              </a:spcAft>
              <a:buNone/>
            </a:pPr>
            <a:r>
              <a:t/>
            </a:r>
            <a:endParaRPr b="1" i="1" sz="900">
              <a:solidFill>
                <a:schemeClr val="dk1"/>
              </a:solidFill>
              <a:latin typeface="Karla"/>
              <a:ea typeface="Karla"/>
              <a:cs typeface="Karla"/>
              <a:sym typeface="Karla"/>
            </a:endParaRPr>
          </a:p>
          <a:p>
            <a:pPr indent="0" lvl="0" marL="0" rtl="0" algn="ctr">
              <a:spcBef>
                <a:spcPts val="0"/>
              </a:spcBef>
              <a:spcAft>
                <a:spcPts val="0"/>
              </a:spcAft>
              <a:buNone/>
            </a:pPr>
            <a:r>
              <a:rPr b="1" lang="fr" sz="1100">
                <a:solidFill>
                  <a:schemeClr val="dk1"/>
                </a:solidFill>
                <a:latin typeface="Karla"/>
                <a:ea typeface="Karla"/>
                <a:cs typeface="Karla"/>
                <a:sym typeface="Karla"/>
              </a:rPr>
              <a:t>⇒ Fortes conséquences sur les pratiques d’inclusion des autres groupes de population </a:t>
            </a:r>
            <a:endParaRPr b="1" sz="1100">
              <a:solidFill>
                <a:schemeClr val="dk1"/>
              </a:solidFill>
              <a:latin typeface="Karla"/>
              <a:ea typeface="Karla"/>
              <a:cs typeface="Karla"/>
              <a:sym typeface="Karla"/>
            </a:endParaRPr>
          </a:p>
        </p:txBody>
      </p:sp>
      <p:graphicFrame>
        <p:nvGraphicFramePr>
          <p:cNvPr id="255" name="Google Shape;255;p28"/>
          <p:cNvGraphicFramePr/>
          <p:nvPr/>
        </p:nvGraphicFramePr>
        <p:xfrm>
          <a:off x="1719100" y="2121500"/>
          <a:ext cx="3000000" cy="3000000"/>
        </p:xfrm>
        <a:graphic>
          <a:graphicData uri="http://schemas.openxmlformats.org/drawingml/2006/table">
            <a:tbl>
              <a:tblPr>
                <a:noFill/>
                <a:tableStyleId>{7529791E-2F1C-4E57-9EFB-6C6095AA87CF}</a:tableStyleId>
              </a:tblPr>
              <a:tblGrid>
                <a:gridCol w="1334425"/>
                <a:gridCol w="934025"/>
              </a:tblGrid>
              <a:tr h="381000">
                <a:tc>
                  <a:txBody>
                    <a:bodyPr/>
                    <a:lstStyle/>
                    <a:p>
                      <a:pPr indent="0" lvl="0" marL="0" rtl="0" algn="l">
                        <a:spcBef>
                          <a:spcPts val="0"/>
                        </a:spcBef>
                        <a:spcAft>
                          <a:spcPts val="0"/>
                        </a:spcAft>
                        <a:buNone/>
                      </a:pPr>
                      <a:r>
                        <a:rPr b="1" lang="fr" sz="1000">
                          <a:latin typeface="Karla"/>
                          <a:ea typeface="Karla"/>
                          <a:cs typeface="Karla"/>
                          <a:sym typeface="Karla"/>
                        </a:rPr>
                        <a:t>Coopérative</a:t>
                      </a:r>
                      <a:endParaRPr b="1"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F</a:t>
                      </a:r>
                      <a:r>
                        <a:rPr lang="fr" sz="1000">
                          <a:latin typeface="Karla"/>
                          <a:ea typeface="Karla"/>
                          <a:cs typeface="Karla"/>
                          <a:sym typeface="Karla"/>
                        </a:rPr>
                        <a:t>emmes membres </a:t>
                      </a:r>
                      <a:endParaRPr sz="1000">
                        <a:latin typeface="Karla"/>
                        <a:ea typeface="Karla"/>
                        <a:cs typeface="Karla"/>
                        <a:sym typeface="Karla"/>
                      </a:endParaRPr>
                    </a:p>
                  </a:txBody>
                  <a:tcPr marT="91425" marB="91425" marR="91425" marL="91425"/>
                </a:tc>
              </a:tr>
              <a:tr h="381000">
                <a:tc>
                  <a:txBody>
                    <a:bodyPr/>
                    <a:lstStyle/>
                    <a:p>
                      <a:pPr indent="0" lvl="0" marL="0" rtl="0" algn="l">
                        <a:spcBef>
                          <a:spcPts val="0"/>
                        </a:spcBef>
                        <a:spcAft>
                          <a:spcPts val="0"/>
                        </a:spcAft>
                        <a:buNone/>
                      </a:pPr>
                      <a:r>
                        <a:rPr b="1" lang="fr" sz="1000">
                          <a:latin typeface="Karla"/>
                          <a:ea typeface="Karla"/>
                          <a:cs typeface="Karla"/>
                          <a:sym typeface="Karla"/>
                        </a:rPr>
                        <a:t>CAYAT </a:t>
                      </a:r>
                      <a:endParaRPr b="1"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15%</a:t>
                      </a:r>
                      <a:endParaRPr sz="1000">
                        <a:latin typeface="Karla"/>
                        <a:ea typeface="Karla"/>
                        <a:cs typeface="Karla"/>
                        <a:sym typeface="Karla"/>
                      </a:endParaRPr>
                    </a:p>
                  </a:txBody>
                  <a:tcPr marT="91425" marB="91425" marR="91425" marL="91425"/>
                </a:tc>
              </a:tr>
              <a:tr h="381000">
                <a:tc>
                  <a:txBody>
                    <a:bodyPr/>
                    <a:lstStyle/>
                    <a:p>
                      <a:pPr indent="0" lvl="0" marL="0" rtl="0" algn="l">
                        <a:spcBef>
                          <a:spcPts val="0"/>
                        </a:spcBef>
                        <a:spcAft>
                          <a:spcPts val="0"/>
                        </a:spcAft>
                        <a:buNone/>
                      </a:pPr>
                      <a:r>
                        <a:rPr b="1" lang="fr" sz="1000">
                          <a:latin typeface="Karla"/>
                          <a:ea typeface="Karla"/>
                          <a:cs typeface="Karla"/>
                          <a:sym typeface="Karla"/>
                        </a:rPr>
                        <a:t>CAMAYE</a:t>
                      </a:r>
                      <a:endParaRPr b="1"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19%</a:t>
                      </a:r>
                      <a:endParaRPr sz="1000">
                        <a:latin typeface="Karla"/>
                        <a:ea typeface="Karla"/>
                        <a:cs typeface="Karla"/>
                        <a:sym typeface="Karla"/>
                      </a:endParaRPr>
                    </a:p>
                  </a:txBody>
                  <a:tcPr marT="91425" marB="91425" marR="91425" marL="91425"/>
                </a:tc>
              </a:tr>
              <a:tr h="381000">
                <a:tc>
                  <a:txBody>
                    <a:bodyPr/>
                    <a:lstStyle/>
                    <a:p>
                      <a:pPr indent="0" lvl="0" marL="0" rtl="0" algn="l">
                        <a:spcBef>
                          <a:spcPts val="0"/>
                        </a:spcBef>
                        <a:spcAft>
                          <a:spcPts val="0"/>
                        </a:spcAft>
                        <a:buNone/>
                      </a:pPr>
                      <a:r>
                        <a:rPr b="1" lang="fr" sz="1000">
                          <a:latin typeface="Karla"/>
                          <a:ea typeface="Karla"/>
                          <a:cs typeface="Karla"/>
                          <a:sym typeface="Karla"/>
                        </a:rPr>
                        <a:t>SCEB</a:t>
                      </a:r>
                      <a:endParaRPr b="1"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21%</a:t>
                      </a:r>
                      <a:endParaRPr sz="1000">
                        <a:latin typeface="Karla"/>
                        <a:ea typeface="Karla"/>
                        <a:cs typeface="Karla"/>
                        <a:sym typeface="Karla"/>
                      </a:endParaRPr>
                    </a:p>
                  </a:txBody>
                  <a:tcPr marT="91425" marB="91425" marR="91425" marL="91425"/>
                </a:tc>
              </a:tr>
              <a:tr h="381000">
                <a:tc>
                  <a:txBody>
                    <a:bodyPr/>
                    <a:lstStyle/>
                    <a:p>
                      <a:pPr indent="0" lvl="0" marL="0" rtl="0" algn="l">
                        <a:spcBef>
                          <a:spcPts val="0"/>
                        </a:spcBef>
                        <a:spcAft>
                          <a:spcPts val="0"/>
                        </a:spcAft>
                        <a:buNone/>
                      </a:pPr>
                      <a:r>
                        <a:rPr b="1" lang="fr" sz="1000">
                          <a:latin typeface="Karla"/>
                          <a:ea typeface="Karla"/>
                          <a:cs typeface="Karla"/>
                          <a:sym typeface="Karla"/>
                        </a:rPr>
                        <a:t>ABOCFA</a:t>
                      </a:r>
                      <a:endParaRPr b="1"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26%</a:t>
                      </a:r>
                      <a:endParaRPr sz="1000">
                        <a:latin typeface="Karla"/>
                        <a:ea typeface="Karla"/>
                        <a:cs typeface="Karla"/>
                        <a:sym typeface="Karla"/>
                      </a:endParaRPr>
                    </a:p>
                  </a:txBody>
                  <a:tcPr marT="91425" marB="91425" marR="91425" marL="91425"/>
                </a:tc>
              </a:tr>
              <a:tr h="381000">
                <a:tc>
                  <a:txBody>
                    <a:bodyPr/>
                    <a:lstStyle/>
                    <a:p>
                      <a:pPr indent="0" lvl="0" marL="0" rtl="0" algn="l">
                        <a:spcBef>
                          <a:spcPts val="0"/>
                        </a:spcBef>
                        <a:spcAft>
                          <a:spcPts val="0"/>
                        </a:spcAft>
                        <a:buNone/>
                      </a:pPr>
                      <a:r>
                        <a:rPr b="1" lang="fr" sz="1000">
                          <a:latin typeface="Karla"/>
                          <a:ea typeface="Karla"/>
                          <a:cs typeface="Karla"/>
                          <a:sym typeface="Karla"/>
                        </a:rPr>
                        <a:t>ACOPPS / AMOPPA</a:t>
                      </a:r>
                      <a:endParaRPr b="1" sz="1000">
                        <a:latin typeface="Karla"/>
                        <a:ea typeface="Karla"/>
                        <a:cs typeface="Karla"/>
                        <a:sym typeface="Karla"/>
                      </a:endParaRPr>
                    </a:p>
                    <a:p>
                      <a:pPr indent="0" lvl="0" marL="0" rtl="0" algn="l">
                        <a:spcBef>
                          <a:spcPts val="0"/>
                        </a:spcBef>
                        <a:spcAft>
                          <a:spcPts val="0"/>
                        </a:spcAft>
                        <a:buNone/>
                      </a:pPr>
                      <a:r>
                        <a:rPr b="1" lang="fr" sz="1000">
                          <a:latin typeface="Karla"/>
                          <a:ea typeface="Karla"/>
                          <a:cs typeface="Karla"/>
                          <a:sym typeface="Karla"/>
                        </a:rPr>
                        <a:t>Ananas</a:t>
                      </a:r>
                      <a:endParaRPr b="1"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44%</a:t>
                      </a:r>
                      <a:endParaRPr sz="1000">
                        <a:latin typeface="Karla"/>
                        <a:ea typeface="Karla"/>
                        <a:cs typeface="Karla"/>
                        <a:sym typeface="Karla"/>
                      </a:endParaRPr>
                    </a:p>
                  </a:txBody>
                  <a:tcPr marT="91425" marB="91425" marR="91425" marL="91425"/>
                </a:tc>
              </a:tr>
              <a:tr h="381000">
                <a:tc>
                  <a:txBody>
                    <a:bodyPr/>
                    <a:lstStyle/>
                    <a:p>
                      <a:pPr indent="0" lvl="0" marL="0" rtl="0" algn="l">
                        <a:spcBef>
                          <a:spcPts val="0"/>
                        </a:spcBef>
                        <a:spcAft>
                          <a:spcPts val="0"/>
                        </a:spcAft>
                        <a:buNone/>
                      </a:pPr>
                      <a:r>
                        <a:rPr b="1" lang="fr" sz="1000">
                          <a:latin typeface="Karla"/>
                          <a:ea typeface="Karla"/>
                          <a:cs typeface="Karla"/>
                          <a:sym typeface="Karla"/>
                        </a:rPr>
                        <a:t>BS ABENGA (noix de coco) </a:t>
                      </a:r>
                      <a:endParaRPr b="1"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45%</a:t>
                      </a:r>
                      <a:endParaRPr sz="1000">
                        <a:latin typeface="Karla"/>
                        <a:ea typeface="Karla"/>
                        <a:cs typeface="Karla"/>
                        <a:sym typeface="Karla"/>
                      </a:endParaRPr>
                    </a:p>
                  </a:txBody>
                  <a:tcPr marT="91425" marB="91425" marR="91425" marL="91425"/>
                </a:tc>
              </a:tr>
            </a:tbl>
          </a:graphicData>
        </a:graphic>
      </p:graphicFrame>
      <p:sp>
        <p:nvSpPr>
          <p:cNvPr id="256" name="Google Shape;256;p28"/>
          <p:cNvSpPr txBox="1"/>
          <p:nvPr/>
        </p:nvSpPr>
        <p:spPr>
          <a:xfrm>
            <a:off x="4167175" y="4209350"/>
            <a:ext cx="4689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100">
                <a:solidFill>
                  <a:schemeClr val="dk1"/>
                </a:solidFill>
                <a:latin typeface="Karla"/>
                <a:ea typeface="Karla"/>
                <a:cs typeface="Karla"/>
                <a:sym typeface="Karla"/>
              </a:rPr>
              <a:t>Une  réflexion systémique est nécessaire pour dépasser les solutions qui  “pansent” des inégalités structurelles et engager une transformation inclusive en profondeur des filières. </a:t>
            </a:r>
            <a:endParaRPr sz="1100">
              <a:solidFill>
                <a:schemeClr val="dk1"/>
              </a:solidFill>
              <a:latin typeface="Karla"/>
              <a:ea typeface="Karla"/>
              <a:cs typeface="Karla"/>
              <a:sym typeface="Karla"/>
            </a:endParaRPr>
          </a:p>
        </p:txBody>
      </p:sp>
      <p:sp>
        <p:nvSpPr>
          <p:cNvPr id="257" name="Google Shape;257;p28"/>
          <p:cNvSpPr txBox="1"/>
          <p:nvPr/>
        </p:nvSpPr>
        <p:spPr>
          <a:xfrm>
            <a:off x="4254325" y="2121500"/>
            <a:ext cx="45147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100">
                <a:solidFill>
                  <a:srgbClr val="E96D54"/>
                </a:solidFill>
                <a:latin typeface="Karla"/>
                <a:ea typeface="Karla"/>
                <a:cs typeface="Karla"/>
                <a:sym typeface="Karla"/>
              </a:rPr>
              <a:t>Les actions à destination des femmes des communautés : </a:t>
            </a:r>
            <a:endParaRPr b="1" sz="1100">
              <a:solidFill>
                <a:srgbClr val="E96D54"/>
              </a:solidFill>
              <a:latin typeface="Karla"/>
              <a:ea typeface="Karla"/>
              <a:cs typeface="Karla"/>
              <a:sym typeface="Karla"/>
            </a:endParaRPr>
          </a:p>
          <a:p>
            <a:pPr indent="0" lvl="0" marL="0" rtl="0" algn="l">
              <a:spcBef>
                <a:spcPts val="0"/>
              </a:spcBef>
              <a:spcAft>
                <a:spcPts val="0"/>
              </a:spcAft>
              <a:buNone/>
            </a:pPr>
            <a:r>
              <a:t/>
            </a:r>
            <a:endParaRPr sz="1100">
              <a:solidFill>
                <a:schemeClr val="dk1"/>
              </a:solidFill>
              <a:latin typeface="Karla"/>
              <a:ea typeface="Karla"/>
              <a:cs typeface="Karla"/>
              <a:sym typeface="Karla"/>
            </a:endParaRPr>
          </a:p>
          <a:p>
            <a:pPr indent="0" lvl="0" marL="0" rtl="0" algn="l">
              <a:spcBef>
                <a:spcPts val="0"/>
              </a:spcBef>
              <a:spcAft>
                <a:spcPts val="0"/>
              </a:spcAft>
              <a:buNone/>
            </a:pPr>
            <a:r>
              <a:rPr lang="fr" sz="1100">
                <a:solidFill>
                  <a:schemeClr val="dk1"/>
                </a:solidFill>
                <a:latin typeface="Karla"/>
                <a:ea typeface="Karla"/>
                <a:cs typeface="Karla"/>
                <a:sym typeface="Karla"/>
              </a:rPr>
              <a:t>Pour les coopératives de Cacao : </a:t>
            </a:r>
            <a:endParaRPr sz="1100">
              <a:solidFill>
                <a:schemeClr val="dk1"/>
              </a:solidFill>
              <a:latin typeface="Karla"/>
              <a:ea typeface="Karla"/>
              <a:cs typeface="Karla"/>
              <a:sym typeface="Karla"/>
            </a:endParaRPr>
          </a:p>
          <a:p>
            <a:pPr indent="-298450" lvl="0" marL="457200" rtl="0" algn="l">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Projets de diversification et de commercialisation hors cacao (CAYAT, CAMAYE,..) </a:t>
            </a:r>
            <a:endParaRPr sz="1100">
              <a:solidFill>
                <a:schemeClr val="dk1"/>
              </a:solidFill>
              <a:latin typeface="Karla"/>
              <a:ea typeface="Karla"/>
              <a:cs typeface="Karla"/>
              <a:sym typeface="Karla"/>
            </a:endParaRPr>
          </a:p>
          <a:p>
            <a:pPr indent="0" lvl="0" marL="0" rtl="0" algn="l">
              <a:spcBef>
                <a:spcPts val="0"/>
              </a:spcBef>
              <a:spcAft>
                <a:spcPts val="0"/>
              </a:spcAft>
              <a:buNone/>
            </a:pPr>
            <a:r>
              <a:t/>
            </a:r>
            <a:endParaRPr sz="1100">
              <a:solidFill>
                <a:schemeClr val="dk1"/>
              </a:solidFill>
              <a:latin typeface="Karla"/>
              <a:ea typeface="Karla"/>
              <a:cs typeface="Karla"/>
              <a:sym typeface="Karla"/>
            </a:endParaRPr>
          </a:p>
          <a:p>
            <a:pPr indent="0" lvl="0" marL="0" rtl="0" algn="l">
              <a:spcBef>
                <a:spcPts val="0"/>
              </a:spcBef>
              <a:spcAft>
                <a:spcPts val="0"/>
              </a:spcAft>
              <a:buNone/>
            </a:pPr>
            <a:r>
              <a:rPr lang="fr" sz="1100">
                <a:solidFill>
                  <a:schemeClr val="dk1"/>
                </a:solidFill>
                <a:latin typeface="Karla"/>
                <a:ea typeface="Karla"/>
                <a:cs typeface="Karla"/>
                <a:sym typeface="Karla"/>
              </a:rPr>
              <a:t>Pour ACOPPS</a:t>
            </a:r>
            <a:r>
              <a:rPr lang="fr" sz="1100">
                <a:solidFill>
                  <a:schemeClr val="dk1"/>
                </a:solidFill>
                <a:latin typeface="Karla"/>
                <a:ea typeface="Karla"/>
                <a:cs typeface="Karla"/>
                <a:sym typeface="Karla"/>
              </a:rPr>
              <a:t>, </a:t>
            </a:r>
            <a:r>
              <a:rPr lang="fr" sz="1100">
                <a:solidFill>
                  <a:schemeClr val="dk1"/>
                </a:solidFill>
                <a:latin typeface="Karla"/>
                <a:ea typeface="Karla"/>
                <a:cs typeface="Karla"/>
                <a:sym typeface="Karla"/>
              </a:rPr>
              <a:t>AMOPPA : </a:t>
            </a:r>
            <a:endParaRPr sz="1100">
              <a:solidFill>
                <a:schemeClr val="dk1"/>
              </a:solidFill>
              <a:latin typeface="Karla"/>
              <a:ea typeface="Karla"/>
              <a:cs typeface="Karla"/>
              <a:sym typeface="Karla"/>
            </a:endParaRPr>
          </a:p>
          <a:p>
            <a:pPr indent="-298450" lvl="0" marL="457200" rtl="0" algn="l">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Projet d’accompagnement au lancement de parcelles </a:t>
            </a:r>
            <a:r>
              <a:rPr lang="fr" sz="1100">
                <a:solidFill>
                  <a:schemeClr val="dk1"/>
                </a:solidFill>
                <a:latin typeface="Karla"/>
                <a:ea typeface="Karla"/>
                <a:cs typeface="Karla"/>
                <a:sym typeface="Karla"/>
              </a:rPr>
              <a:t>d'ananas</a:t>
            </a:r>
            <a:r>
              <a:rPr lang="fr" sz="1100">
                <a:solidFill>
                  <a:schemeClr val="dk1"/>
                </a:solidFill>
                <a:latin typeface="Karla"/>
                <a:ea typeface="Karla"/>
                <a:cs typeface="Karla"/>
                <a:sym typeface="Karla"/>
              </a:rPr>
              <a:t> ou coco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9"/>
          <p:cNvSpPr/>
          <p:nvPr/>
        </p:nvSpPr>
        <p:spPr>
          <a:xfrm>
            <a:off x="0" y="-9350"/>
            <a:ext cx="9144000" cy="14748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9"/>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64" name="Google Shape;264;p29"/>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65" name="Google Shape;265;p29"/>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9"/>
          <p:cNvSpPr txBox="1"/>
          <p:nvPr/>
        </p:nvSpPr>
        <p:spPr>
          <a:xfrm>
            <a:off x="347500" y="104500"/>
            <a:ext cx="818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L’accès à la terre comme principal facteur d’exclusion et de vulnérabilité </a:t>
            </a:r>
            <a:endParaRPr sz="1800">
              <a:solidFill>
                <a:schemeClr val="lt1"/>
              </a:solidFill>
              <a:latin typeface="Anton"/>
              <a:ea typeface="Anton"/>
              <a:cs typeface="Anton"/>
              <a:sym typeface="Anton"/>
            </a:endParaRPr>
          </a:p>
        </p:txBody>
      </p:sp>
      <p:sp>
        <p:nvSpPr>
          <p:cNvPr id="267" name="Google Shape;267;p29"/>
          <p:cNvSpPr txBox="1"/>
          <p:nvPr/>
        </p:nvSpPr>
        <p:spPr>
          <a:xfrm>
            <a:off x="342700" y="795700"/>
            <a:ext cx="8304000" cy="58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200">
                <a:solidFill>
                  <a:schemeClr val="dk1"/>
                </a:solidFill>
                <a:latin typeface="Karla"/>
                <a:ea typeface="Karla"/>
                <a:cs typeface="Karla"/>
                <a:sym typeface="Karla"/>
              </a:rPr>
              <a:t>L’accès à la terre constitue un enjeu central et un facteur majeur d’exclusion sur l’ensemble des filières agricoles étudiées en Côte d’ivoire et au Ghana (cacao, ananas, noix de coco). </a:t>
            </a:r>
            <a:endParaRPr b="1" sz="1200">
              <a:solidFill>
                <a:schemeClr val="dk1"/>
              </a:solidFill>
              <a:latin typeface="Karla"/>
              <a:ea typeface="Karla"/>
              <a:cs typeface="Karla"/>
              <a:sym typeface="Karla"/>
            </a:endParaRPr>
          </a:p>
        </p:txBody>
      </p:sp>
      <p:sp>
        <p:nvSpPr>
          <p:cNvPr id="268" name="Google Shape;268;p29"/>
          <p:cNvSpPr txBox="1"/>
          <p:nvPr/>
        </p:nvSpPr>
        <p:spPr>
          <a:xfrm>
            <a:off x="347225" y="1624400"/>
            <a:ext cx="8433000" cy="3416400"/>
          </a:xfrm>
          <a:prstGeom prst="rect">
            <a:avLst/>
          </a:prstGeom>
          <a:noFill/>
          <a:ln>
            <a:noFill/>
          </a:ln>
        </p:spPr>
        <p:txBody>
          <a:bodyPr anchorCtr="0" anchor="t" bIns="91425" lIns="91425" spcFirstLastPara="1" rIns="91425" wrap="square" tIns="91425">
            <a:spAutoFit/>
          </a:bodyPr>
          <a:lstStyle/>
          <a:p>
            <a:pPr indent="0" lvl="0" marL="719999" marR="0" rtl="0" algn="just">
              <a:lnSpc>
                <a:spcPct val="115000"/>
              </a:lnSpc>
              <a:spcBef>
                <a:spcPts val="0"/>
              </a:spcBef>
              <a:spcAft>
                <a:spcPts val="0"/>
              </a:spcAft>
              <a:buNone/>
            </a:pPr>
            <a:r>
              <a:rPr b="1" lang="fr" sz="1100">
                <a:solidFill>
                  <a:schemeClr val="dk1"/>
                </a:solidFill>
                <a:latin typeface="Karla"/>
                <a:ea typeface="Karla"/>
                <a:cs typeface="Karla"/>
                <a:sym typeface="Karla"/>
              </a:rPr>
              <a:t>Forte pression foncière</a:t>
            </a:r>
            <a:r>
              <a:rPr lang="fr" sz="1100">
                <a:solidFill>
                  <a:schemeClr val="dk1"/>
                </a:solidFill>
                <a:latin typeface="Karla"/>
                <a:ea typeface="Karla"/>
                <a:cs typeface="Karla"/>
                <a:sym typeface="Karla"/>
              </a:rPr>
              <a:t> explicitée en introduction de ce rapport ⇒ Entraîne une augmentation des coûts </a:t>
            </a:r>
            <a:r>
              <a:rPr lang="fr" sz="1100">
                <a:solidFill>
                  <a:schemeClr val="dk1"/>
                </a:solidFill>
                <a:latin typeface="Karla"/>
                <a:ea typeface="Karla"/>
                <a:cs typeface="Karla"/>
                <a:sym typeface="Karla"/>
              </a:rPr>
              <a:t>pour accéder à une terre sans héritage </a:t>
            </a:r>
            <a:r>
              <a:rPr lang="fr" sz="1100">
                <a:solidFill>
                  <a:schemeClr val="dk1"/>
                </a:solidFill>
                <a:latin typeface="Karla"/>
                <a:ea typeface="Karla"/>
                <a:cs typeface="Karla"/>
                <a:sym typeface="Karla"/>
              </a:rPr>
              <a:t>ou l’exploitation de terres moins productives </a:t>
            </a:r>
            <a:endParaRPr sz="1100">
              <a:solidFill>
                <a:schemeClr val="dk1"/>
              </a:solidFill>
              <a:latin typeface="Karla"/>
              <a:ea typeface="Karla"/>
              <a:cs typeface="Karla"/>
              <a:sym typeface="Karla"/>
            </a:endParaRPr>
          </a:p>
          <a:p>
            <a:pPr indent="0" lvl="0" marL="719999" marR="0" rtl="0" algn="just">
              <a:lnSpc>
                <a:spcPct val="115000"/>
              </a:lnSpc>
              <a:spcBef>
                <a:spcPts val="0"/>
              </a:spcBef>
              <a:spcAft>
                <a:spcPts val="0"/>
              </a:spcAft>
              <a:buNone/>
            </a:pPr>
            <a:r>
              <a:t/>
            </a:r>
            <a:endParaRPr sz="1100">
              <a:solidFill>
                <a:schemeClr val="dk1"/>
              </a:solidFill>
              <a:latin typeface="Karla"/>
              <a:ea typeface="Karla"/>
              <a:cs typeface="Karla"/>
              <a:sym typeface="Karla"/>
            </a:endParaRPr>
          </a:p>
          <a:p>
            <a:pPr indent="0" lvl="0" marL="719999" marR="0" rtl="0" algn="just">
              <a:lnSpc>
                <a:spcPct val="115000"/>
              </a:lnSpc>
              <a:spcBef>
                <a:spcPts val="0"/>
              </a:spcBef>
              <a:spcAft>
                <a:spcPts val="0"/>
              </a:spcAft>
              <a:buNone/>
            </a:pPr>
            <a:r>
              <a:rPr b="1" lang="fr" sz="1100">
                <a:solidFill>
                  <a:schemeClr val="dk1"/>
                </a:solidFill>
                <a:latin typeface="Karla"/>
                <a:ea typeface="Karla"/>
                <a:cs typeface="Karla"/>
                <a:sym typeface="Karla"/>
              </a:rPr>
              <a:t>L’héritage :</a:t>
            </a:r>
            <a:r>
              <a:rPr lang="fr" sz="1100">
                <a:solidFill>
                  <a:schemeClr val="dk1"/>
                </a:solidFill>
                <a:latin typeface="Karla"/>
                <a:ea typeface="Karla"/>
                <a:cs typeface="Karla"/>
                <a:sym typeface="Karla"/>
              </a:rPr>
              <a:t> Accessible en grande majorité pour les hommes, fils de propriétaire (et donc souvent fils de natifs) </a:t>
            </a:r>
            <a:endParaRPr sz="1100">
              <a:solidFill>
                <a:schemeClr val="dk1"/>
              </a:solidFill>
              <a:latin typeface="Karla"/>
              <a:ea typeface="Karla"/>
              <a:cs typeface="Karla"/>
              <a:sym typeface="Karla"/>
            </a:endParaRPr>
          </a:p>
          <a:p>
            <a:pPr indent="0" lvl="0" marL="0" marR="0" rtl="0" algn="just">
              <a:lnSpc>
                <a:spcPct val="115000"/>
              </a:lnSpc>
              <a:spcBef>
                <a:spcPts val="0"/>
              </a:spcBef>
              <a:spcAft>
                <a:spcPts val="0"/>
              </a:spcAft>
              <a:buNone/>
            </a:pPr>
            <a:r>
              <a:t/>
            </a:r>
            <a:endParaRPr b="1" sz="1100">
              <a:solidFill>
                <a:schemeClr val="dk1"/>
              </a:solidFill>
              <a:latin typeface="Karla"/>
              <a:ea typeface="Karla"/>
              <a:cs typeface="Karla"/>
              <a:sym typeface="Karla"/>
            </a:endParaRPr>
          </a:p>
          <a:p>
            <a:pPr indent="0" lvl="0" marL="0" marR="0" rtl="0" algn="just">
              <a:lnSpc>
                <a:spcPct val="115000"/>
              </a:lnSpc>
              <a:spcBef>
                <a:spcPts val="0"/>
              </a:spcBef>
              <a:spcAft>
                <a:spcPts val="0"/>
              </a:spcAft>
              <a:buNone/>
            </a:pPr>
            <a:r>
              <a:t/>
            </a:r>
            <a:endParaRPr b="1" sz="1100">
              <a:solidFill>
                <a:schemeClr val="dk1"/>
              </a:solidFill>
              <a:latin typeface="Karla"/>
              <a:ea typeface="Karla"/>
              <a:cs typeface="Karla"/>
              <a:sym typeface="Karla"/>
            </a:endParaRPr>
          </a:p>
          <a:p>
            <a:pPr indent="0" lvl="0" marL="0" marR="0" rtl="0" algn="just">
              <a:lnSpc>
                <a:spcPct val="115000"/>
              </a:lnSpc>
              <a:spcBef>
                <a:spcPts val="0"/>
              </a:spcBef>
              <a:spcAft>
                <a:spcPts val="0"/>
              </a:spcAft>
              <a:buNone/>
            </a:pPr>
            <a:r>
              <a:rPr lang="fr" sz="1100">
                <a:solidFill>
                  <a:schemeClr val="dk1"/>
                </a:solidFill>
                <a:latin typeface="Karla"/>
                <a:ea typeface="Karla"/>
                <a:cs typeface="Karla"/>
                <a:sym typeface="Karla"/>
              </a:rPr>
              <a:t>Les conséquence de cette pression foncière sont la</a:t>
            </a:r>
            <a:r>
              <a:rPr b="1" lang="fr" sz="1100">
                <a:solidFill>
                  <a:schemeClr val="dk1"/>
                </a:solidFill>
                <a:latin typeface="Karla"/>
                <a:ea typeface="Karla"/>
                <a:cs typeface="Karla"/>
                <a:sym typeface="Karla"/>
              </a:rPr>
              <a:t> multiplication de formes de travail et de contrôles de la terre plus précaires, </a:t>
            </a:r>
            <a:r>
              <a:rPr b="1" lang="fr" sz="1100">
                <a:solidFill>
                  <a:schemeClr val="dk1"/>
                </a:solidFill>
                <a:latin typeface="Karla"/>
                <a:ea typeface="Karla"/>
                <a:cs typeface="Karla"/>
                <a:sym typeface="Karla"/>
              </a:rPr>
              <a:t>et moins </a:t>
            </a:r>
            <a:r>
              <a:rPr b="1" lang="fr" sz="1100">
                <a:solidFill>
                  <a:schemeClr val="dk1"/>
                </a:solidFill>
                <a:latin typeface="Karla"/>
                <a:ea typeface="Karla"/>
                <a:cs typeface="Karla"/>
                <a:sym typeface="Karla"/>
              </a:rPr>
              <a:t>rémunérateurs</a:t>
            </a:r>
            <a:r>
              <a:rPr b="1" lang="fr" sz="1100">
                <a:solidFill>
                  <a:schemeClr val="dk1"/>
                </a:solidFill>
                <a:latin typeface="Karla"/>
                <a:ea typeface="Karla"/>
                <a:cs typeface="Karla"/>
                <a:sym typeface="Karla"/>
              </a:rPr>
              <a:t>,</a:t>
            </a:r>
            <a:r>
              <a:rPr lang="fr" sz="1100">
                <a:solidFill>
                  <a:schemeClr val="dk1"/>
                </a:solidFill>
                <a:latin typeface="Karla"/>
                <a:ea typeface="Karla"/>
                <a:cs typeface="Karla"/>
                <a:sym typeface="Karla"/>
              </a:rPr>
              <a:t> favorisant le développement d’inégalités. </a:t>
            </a:r>
            <a:endParaRPr sz="1100">
              <a:solidFill>
                <a:schemeClr val="dk1"/>
              </a:solidFill>
              <a:latin typeface="Karla"/>
              <a:ea typeface="Karla"/>
              <a:cs typeface="Karla"/>
              <a:sym typeface="Karla"/>
            </a:endParaRPr>
          </a:p>
          <a:p>
            <a:pPr indent="0" lvl="0" marL="457200" marR="0" rtl="0" algn="just">
              <a:lnSpc>
                <a:spcPct val="115000"/>
              </a:lnSpc>
              <a:spcBef>
                <a:spcPts val="0"/>
              </a:spcBef>
              <a:spcAft>
                <a:spcPts val="0"/>
              </a:spcAft>
              <a:buNone/>
            </a:pPr>
            <a:r>
              <a:t/>
            </a:r>
            <a:endParaRPr b="1" sz="1100">
              <a:solidFill>
                <a:schemeClr val="dk1"/>
              </a:solidFill>
              <a:latin typeface="Karla"/>
              <a:ea typeface="Karla"/>
              <a:cs typeface="Karla"/>
              <a:sym typeface="Karla"/>
            </a:endParaRPr>
          </a:p>
          <a:p>
            <a:pPr indent="-298450" lvl="0" marL="457200" marR="0" rtl="0" algn="just">
              <a:lnSpc>
                <a:spcPct val="115000"/>
              </a:lnSpc>
              <a:spcBef>
                <a:spcPts val="0"/>
              </a:spcBef>
              <a:spcAft>
                <a:spcPts val="0"/>
              </a:spcAft>
              <a:buClr>
                <a:schemeClr val="dk1"/>
              </a:buClr>
              <a:buSzPts val="1100"/>
              <a:buFont typeface="Karla"/>
              <a:buAutoNum type="arabicPeriod"/>
            </a:pPr>
            <a:r>
              <a:rPr b="1" lang="fr" sz="1100">
                <a:solidFill>
                  <a:schemeClr val="dk1"/>
                </a:solidFill>
                <a:latin typeface="Karla"/>
                <a:ea typeface="Karla"/>
                <a:cs typeface="Karla"/>
                <a:sym typeface="Karla"/>
              </a:rPr>
              <a:t>Travail invisible, notamment des femmes et des populations migrantes  </a:t>
            </a:r>
            <a:endParaRPr b="1" sz="1100">
              <a:solidFill>
                <a:schemeClr val="dk1"/>
              </a:solidFill>
              <a:latin typeface="Karla"/>
              <a:ea typeface="Karla"/>
              <a:cs typeface="Karla"/>
              <a:sym typeface="Karla"/>
            </a:endParaRPr>
          </a:p>
          <a:p>
            <a:pPr indent="-298450" lvl="0" marL="457200" marR="0" rtl="0" algn="just">
              <a:lnSpc>
                <a:spcPct val="115000"/>
              </a:lnSpc>
              <a:spcBef>
                <a:spcPts val="0"/>
              </a:spcBef>
              <a:spcAft>
                <a:spcPts val="0"/>
              </a:spcAft>
              <a:buClr>
                <a:schemeClr val="dk1"/>
              </a:buClr>
              <a:buSzPts val="1100"/>
              <a:buFont typeface="Karla"/>
              <a:buAutoNum type="arabicPeriod"/>
            </a:pPr>
            <a:r>
              <a:rPr b="1" lang="fr" sz="1100">
                <a:solidFill>
                  <a:schemeClr val="dk1"/>
                </a:solidFill>
                <a:latin typeface="Karla"/>
                <a:ea typeface="Karla"/>
                <a:cs typeface="Karla"/>
                <a:sym typeface="Karla"/>
              </a:rPr>
              <a:t>Travail journalier (en diminution dans certaines régions face à sa faible rémunération) </a:t>
            </a:r>
            <a:endParaRPr b="1" sz="1100">
              <a:solidFill>
                <a:schemeClr val="dk1"/>
              </a:solidFill>
              <a:latin typeface="Karla"/>
              <a:ea typeface="Karla"/>
              <a:cs typeface="Karla"/>
              <a:sym typeface="Karla"/>
            </a:endParaRPr>
          </a:p>
          <a:p>
            <a:pPr indent="-298450" lvl="0" marL="457200" marR="0" rtl="0" algn="just">
              <a:lnSpc>
                <a:spcPct val="115000"/>
              </a:lnSpc>
              <a:spcBef>
                <a:spcPts val="0"/>
              </a:spcBef>
              <a:spcAft>
                <a:spcPts val="0"/>
              </a:spcAft>
              <a:buClr>
                <a:schemeClr val="dk1"/>
              </a:buClr>
              <a:buSzPts val="1100"/>
              <a:buFont typeface="Karla"/>
              <a:buAutoNum type="arabicPeriod"/>
            </a:pPr>
            <a:r>
              <a:rPr b="1" lang="fr" sz="1100">
                <a:solidFill>
                  <a:schemeClr val="dk1"/>
                </a:solidFill>
                <a:latin typeface="Karla"/>
                <a:ea typeface="Karla"/>
                <a:cs typeface="Karla"/>
                <a:sym typeface="Karla"/>
              </a:rPr>
              <a:t>Métayage à travers des modalités de partenariats très ancrées : </a:t>
            </a:r>
            <a:endParaRPr b="1" sz="1100">
              <a:solidFill>
                <a:schemeClr val="dk1"/>
              </a:solidFill>
              <a:latin typeface="Karla"/>
              <a:ea typeface="Karla"/>
              <a:cs typeface="Karla"/>
              <a:sym typeface="Karla"/>
            </a:endParaRPr>
          </a:p>
          <a:p>
            <a:pPr indent="-298450" lvl="1" marL="914400" marR="0" rtl="0" algn="just">
              <a:lnSpc>
                <a:spcPct val="115000"/>
              </a:lnSpc>
              <a:spcBef>
                <a:spcPts val="0"/>
              </a:spcBef>
              <a:spcAft>
                <a:spcPts val="0"/>
              </a:spcAft>
              <a:buClr>
                <a:schemeClr val="dk1"/>
              </a:buClr>
              <a:buSzPts val="1100"/>
              <a:buFont typeface="Karla"/>
              <a:buAutoNum type="alphaLcPeriod"/>
            </a:pPr>
            <a:r>
              <a:rPr b="1" lang="fr" sz="1100">
                <a:solidFill>
                  <a:schemeClr val="dk1"/>
                </a:solidFill>
                <a:latin typeface="Karla"/>
                <a:ea typeface="Karla"/>
                <a:cs typeface="Karla"/>
                <a:sym typeface="Karla"/>
              </a:rPr>
              <a:t>Mise en culture et exploitation de la terre : Partage à 50 / 50 </a:t>
            </a:r>
            <a:endParaRPr b="1" sz="1100">
              <a:solidFill>
                <a:schemeClr val="dk1"/>
              </a:solidFill>
              <a:latin typeface="Karla"/>
              <a:ea typeface="Karla"/>
              <a:cs typeface="Karla"/>
              <a:sym typeface="Karla"/>
            </a:endParaRPr>
          </a:p>
          <a:p>
            <a:pPr indent="-298450" lvl="1" marL="914400" marR="0" rtl="0" algn="just">
              <a:lnSpc>
                <a:spcPct val="115000"/>
              </a:lnSpc>
              <a:spcBef>
                <a:spcPts val="0"/>
              </a:spcBef>
              <a:spcAft>
                <a:spcPts val="0"/>
              </a:spcAft>
              <a:buClr>
                <a:schemeClr val="dk1"/>
              </a:buClr>
              <a:buSzPts val="1100"/>
              <a:buFont typeface="Karla"/>
              <a:buAutoNum type="alphaLcPeriod"/>
            </a:pPr>
            <a:r>
              <a:rPr b="1" lang="fr" sz="1100">
                <a:solidFill>
                  <a:schemeClr val="dk1"/>
                </a:solidFill>
                <a:latin typeface="Karla"/>
                <a:ea typeface="Karla"/>
                <a:cs typeface="Karla"/>
                <a:sym typeface="Karla"/>
              </a:rPr>
              <a:t>Exploitation d’une terre déjà prête : Partage à 1 tiers / 2 tiers</a:t>
            </a:r>
            <a:endParaRPr b="1" sz="1100">
              <a:solidFill>
                <a:schemeClr val="dk1"/>
              </a:solidFill>
              <a:latin typeface="Karla"/>
              <a:ea typeface="Karla"/>
              <a:cs typeface="Karla"/>
              <a:sym typeface="Karla"/>
            </a:endParaRPr>
          </a:p>
          <a:p>
            <a:pPr indent="0" lvl="0" marL="0" marR="0" rtl="0" algn="just">
              <a:lnSpc>
                <a:spcPct val="115000"/>
              </a:lnSpc>
              <a:spcBef>
                <a:spcPts val="0"/>
              </a:spcBef>
              <a:spcAft>
                <a:spcPts val="0"/>
              </a:spcAft>
              <a:buNone/>
            </a:pPr>
            <a:r>
              <a:t/>
            </a:r>
            <a:endParaRPr b="1" sz="800">
              <a:solidFill>
                <a:schemeClr val="dk1"/>
              </a:solidFill>
              <a:latin typeface="Karla"/>
              <a:ea typeface="Karla"/>
              <a:cs typeface="Karla"/>
              <a:sym typeface="Karla"/>
            </a:endParaRPr>
          </a:p>
          <a:p>
            <a:pPr indent="0" lvl="0" marL="0" marR="0" rtl="0" algn="just">
              <a:lnSpc>
                <a:spcPct val="115000"/>
              </a:lnSpc>
              <a:spcBef>
                <a:spcPts val="0"/>
              </a:spcBef>
              <a:spcAft>
                <a:spcPts val="0"/>
              </a:spcAft>
              <a:buNone/>
            </a:pPr>
            <a:r>
              <a:rPr lang="fr" sz="1100">
                <a:solidFill>
                  <a:schemeClr val="dk1"/>
                </a:solidFill>
                <a:latin typeface="Karla"/>
                <a:ea typeface="Karla"/>
                <a:cs typeface="Karla"/>
                <a:sym typeface="Karla"/>
              </a:rPr>
              <a:t>Nous verrons tout au long de ce diagnostic que ces formes de travail sont très souvent précaires en terme de revenu, très rarement formalisées et qu’elles aboutissent à  des situations de domination et d'asymétrie de pouvoir. </a:t>
            </a:r>
            <a:endParaRPr sz="1100">
              <a:solidFill>
                <a:schemeClr val="dk1"/>
              </a:solidFill>
              <a:latin typeface="Karla"/>
              <a:ea typeface="Karla"/>
              <a:cs typeface="Karla"/>
              <a:sym typeface="Karla"/>
            </a:endParaRPr>
          </a:p>
        </p:txBody>
      </p:sp>
      <p:grpSp>
        <p:nvGrpSpPr>
          <p:cNvPr id="269" name="Google Shape;269;p29"/>
          <p:cNvGrpSpPr/>
          <p:nvPr/>
        </p:nvGrpSpPr>
        <p:grpSpPr>
          <a:xfrm>
            <a:off x="347494" y="1606900"/>
            <a:ext cx="440325" cy="449775"/>
            <a:chOff x="1733175" y="1205775"/>
            <a:chExt cx="440325" cy="449775"/>
          </a:xfrm>
        </p:grpSpPr>
        <p:sp>
          <p:nvSpPr>
            <p:cNvPr id="270" name="Google Shape;270;p29"/>
            <p:cNvSpPr/>
            <p:nvPr/>
          </p:nvSpPr>
          <p:spPr>
            <a:xfrm>
              <a:off x="1733175" y="1205775"/>
              <a:ext cx="440325" cy="449775"/>
            </a:xfrm>
            <a:custGeom>
              <a:rect b="b" l="l" r="r" t="t"/>
              <a:pathLst>
                <a:path extrusionOk="0" h="245" w="250">
                  <a:moveTo>
                    <a:pt x="0" y="135"/>
                  </a:moveTo>
                  <a:cubicBezTo>
                    <a:pt x="0" y="63"/>
                    <a:pt x="52" y="0"/>
                    <a:pt x="120" y="2"/>
                  </a:cubicBezTo>
                  <a:cubicBezTo>
                    <a:pt x="189" y="3"/>
                    <a:pt x="250" y="47"/>
                    <a:pt x="250" y="117"/>
                  </a:cubicBezTo>
                  <a:cubicBezTo>
                    <a:pt x="250" y="187"/>
                    <a:pt x="214" y="245"/>
                    <a:pt x="126" y="245"/>
                  </a:cubicBezTo>
                  <a:cubicBezTo>
                    <a:pt x="68" y="245"/>
                    <a:pt x="0" y="216"/>
                    <a:pt x="0" y="135"/>
                  </a:cubicBezTo>
                </a:path>
              </a:pathLst>
            </a:custGeom>
            <a:solidFill>
              <a:srgbClr val="E9BDA1">
                <a:alpha val="49020"/>
              </a:srgb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1" i="1" sz="2800" u="none" cap="none" strike="noStrike">
                <a:solidFill>
                  <a:srgbClr val="8A2620"/>
                </a:solidFill>
                <a:latin typeface="Lato"/>
                <a:ea typeface="Lato"/>
                <a:cs typeface="Lato"/>
                <a:sym typeface="Lato"/>
              </a:endParaRPr>
            </a:p>
          </p:txBody>
        </p:sp>
        <p:sp>
          <p:nvSpPr>
            <p:cNvPr id="271" name="Google Shape;271;p29"/>
            <p:cNvSpPr txBox="1"/>
            <p:nvPr/>
          </p:nvSpPr>
          <p:spPr>
            <a:xfrm>
              <a:off x="1814425" y="1270639"/>
              <a:ext cx="2778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rgbClr val="C00000"/>
                  </a:solidFill>
                  <a:latin typeface="Oswald"/>
                  <a:ea typeface="Oswald"/>
                  <a:cs typeface="Oswald"/>
                  <a:sym typeface="Oswald"/>
                </a:rPr>
                <a:t>1</a:t>
              </a:r>
              <a:endParaRPr b="1" i="0" sz="1300" u="none" cap="none" strike="noStrike">
                <a:solidFill>
                  <a:srgbClr val="C00000"/>
                </a:solidFill>
                <a:latin typeface="Oswald"/>
                <a:ea typeface="Oswald"/>
                <a:cs typeface="Oswald"/>
                <a:sym typeface="Oswald"/>
              </a:endParaRPr>
            </a:p>
          </p:txBody>
        </p:sp>
      </p:grpSp>
      <p:grpSp>
        <p:nvGrpSpPr>
          <p:cNvPr id="272" name="Google Shape;272;p29"/>
          <p:cNvGrpSpPr/>
          <p:nvPr/>
        </p:nvGrpSpPr>
        <p:grpSpPr>
          <a:xfrm>
            <a:off x="347494" y="2206250"/>
            <a:ext cx="440325" cy="449775"/>
            <a:chOff x="1733175" y="1205775"/>
            <a:chExt cx="440325" cy="449775"/>
          </a:xfrm>
        </p:grpSpPr>
        <p:sp>
          <p:nvSpPr>
            <p:cNvPr id="273" name="Google Shape;273;p29"/>
            <p:cNvSpPr/>
            <p:nvPr/>
          </p:nvSpPr>
          <p:spPr>
            <a:xfrm>
              <a:off x="1733175" y="1205775"/>
              <a:ext cx="440325" cy="449775"/>
            </a:xfrm>
            <a:custGeom>
              <a:rect b="b" l="l" r="r" t="t"/>
              <a:pathLst>
                <a:path extrusionOk="0" h="245" w="250">
                  <a:moveTo>
                    <a:pt x="0" y="135"/>
                  </a:moveTo>
                  <a:cubicBezTo>
                    <a:pt x="0" y="63"/>
                    <a:pt x="52" y="0"/>
                    <a:pt x="120" y="2"/>
                  </a:cubicBezTo>
                  <a:cubicBezTo>
                    <a:pt x="189" y="3"/>
                    <a:pt x="250" y="47"/>
                    <a:pt x="250" y="117"/>
                  </a:cubicBezTo>
                  <a:cubicBezTo>
                    <a:pt x="250" y="187"/>
                    <a:pt x="214" y="245"/>
                    <a:pt x="126" y="245"/>
                  </a:cubicBezTo>
                  <a:cubicBezTo>
                    <a:pt x="68" y="245"/>
                    <a:pt x="0" y="216"/>
                    <a:pt x="0" y="135"/>
                  </a:cubicBezTo>
                </a:path>
              </a:pathLst>
            </a:custGeom>
            <a:solidFill>
              <a:srgbClr val="E9BDA1">
                <a:alpha val="49020"/>
              </a:srgb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1" i="1" sz="2800" u="none" cap="none" strike="noStrike">
                <a:solidFill>
                  <a:srgbClr val="8A2620"/>
                </a:solidFill>
                <a:latin typeface="Lato"/>
                <a:ea typeface="Lato"/>
                <a:cs typeface="Lato"/>
                <a:sym typeface="Lato"/>
              </a:endParaRPr>
            </a:p>
          </p:txBody>
        </p:sp>
        <p:sp>
          <p:nvSpPr>
            <p:cNvPr id="274" name="Google Shape;274;p29"/>
            <p:cNvSpPr txBox="1"/>
            <p:nvPr/>
          </p:nvSpPr>
          <p:spPr>
            <a:xfrm>
              <a:off x="1814425" y="1270639"/>
              <a:ext cx="2778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rgbClr val="C00000"/>
                  </a:solidFill>
                  <a:latin typeface="Oswald"/>
                  <a:ea typeface="Oswald"/>
                  <a:cs typeface="Oswald"/>
                  <a:sym typeface="Oswald"/>
                </a:rPr>
                <a:t>2</a:t>
              </a:r>
              <a:endParaRPr b="1" i="0" sz="1300" u="none" cap="none" strike="noStrike">
                <a:solidFill>
                  <a:srgbClr val="C00000"/>
                </a:solidFill>
                <a:latin typeface="Oswald"/>
                <a:ea typeface="Oswald"/>
                <a:cs typeface="Oswald"/>
                <a:sym typeface="Oswald"/>
              </a:endParaRPr>
            </a:p>
          </p:txBody>
        </p:sp>
      </p:grpSp>
      <p:pic>
        <p:nvPicPr>
          <p:cNvPr id="275" name="Google Shape;275;p29" title="fermer-a-cle.png"/>
          <p:cNvPicPr preferRelativeResize="0"/>
          <p:nvPr/>
        </p:nvPicPr>
        <p:blipFill>
          <a:blip r:embed="rId3">
            <a:alphaModFix/>
          </a:blip>
          <a:stretch>
            <a:fillRect/>
          </a:stretch>
        </p:blipFill>
        <p:spPr>
          <a:xfrm>
            <a:off x="659725" y="1881200"/>
            <a:ext cx="221100" cy="221100"/>
          </a:xfrm>
          <a:prstGeom prst="rect">
            <a:avLst/>
          </a:prstGeom>
          <a:noFill/>
          <a:ln>
            <a:noFill/>
          </a:ln>
        </p:spPr>
      </p:pic>
      <p:pic>
        <p:nvPicPr>
          <p:cNvPr id="276" name="Google Shape;276;p29" title="fermer-a-cle.png"/>
          <p:cNvPicPr preferRelativeResize="0"/>
          <p:nvPr/>
        </p:nvPicPr>
        <p:blipFill>
          <a:blip r:embed="rId3">
            <a:alphaModFix/>
          </a:blip>
          <a:stretch>
            <a:fillRect/>
          </a:stretch>
        </p:blipFill>
        <p:spPr>
          <a:xfrm>
            <a:off x="659725" y="2434925"/>
            <a:ext cx="221100" cy="221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0"/>
          <p:cNvSpPr/>
          <p:nvPr/>
        </p:nvSpPr>
        <p:spPr>
          <a:xfrm>
            <a:off x="0" y="-9350"/>
            <a:ext cx="9144000" cy="17067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30"/>
          <p:cNvSpPr/>
          <p:nvPr/>
        </p:nvSpPr>
        <p:spPr>
          <a:xfrm>
            <a:off x="0" y="-9350"/>
            <a:ext cx="9144000" cy="8637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30"/>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284" name="Google Shape;284;p30" title="campagne-femme-travaillant-sur-le-terrain.jpg"/>
          <p:cNvPicPr preferRelativeResize="0"/>
          <p:nvPr/>
        </p:nvPicPr>
        <p:blipFill rotWithShape="1">
          <a:blip r:embed="rId3">
            <a:alphaModFix/>
          </a:blip>
          <a:srcRect b="0" l="25672" r="28842" t="0"/>
          <a:stretch/>
        </p:blipFill>
        <p:spPr>
          <a:xfrm>
            <a:off x="0" y="-19125"/>
            <a:ext cx="3536276" cy="5181724"/>
          </a:xfrm>
          <a:prstGeom prst="rect">
            <a:avLst/>
          </a:prstGeom>
          <a:noFill/>
          <a:ln>
            <a:noFill/>
          </a:ln>
        </p:spPr>
      </p:pic>
      <p:sp>
        <p:nvSpPr>
          <p:cNvPr id="285" name="Google Shape;285;p30"/>
          <p:cNvSpPr txBox="1"/>
          <p:nvPr/>
        </p:nvSpPr>
        <p:spPr>
          <a:xfrm>
            <a:off x="3775625" y="926000"/>
            <a:ext cx="4942500" cy="4195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100">
                <a:solidFill>
                  <a:schemeClr val="dk1"/>
                </a:solidFill>
                <a:latin typeface="Karla"/>
                <a:ea typeface="Karla"/>
                <a:cs typeface="Karla"/>
                <a:sym typeface="Karla"/>
              </a:rPr>
              <a:t>Illusoire d’espérer une inclusion sociale effective et une transformation inclusive des filières sans un traitement prioritaire de l’accès au foncier et la formalisation d’autres formes de contrôle de la terre </a:t>
            </a:r>
            <a:endParaRPr b="1"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t/>
            </a:r>
            <a:endParaRPr b="1" sz="1200">
              <a:solidFill>
                <a:srgbClr val="E96D54"/>
              </a:solidFill>
              <a:latin typeface="Karla"/>
              <a:ea typeface="Karla"/>
              <a:cs typeface="Karla"/>
              <a:sym typeface="Karla"/>
            </a:endParaRPr>
          </a:p>
          <a:p>
            <a:pPr indent="0" lvl="0" marL="0" rtl="0" algn="just">
              <a:lnSpc>
                <a:spcPct val="115000"/>
              </a:lnSpc>
              <a:spcBef>
                <a:spcPts val="0"/>
              </a:spcBef>
              <a:spcAft>
                <a:spcPts val="0"/>
              </a:spcAft>
              <a:buNone/>
            </a:pPr>
            <a:r>
              <a:rPr b="1" lang="fr" sz="1100">
                <a:solidFill>
                  <a:srgbClr val="D06350"/>
                </a:solidFill>
                <a:latin typeface="Karla"/>
                <a:ea typeface="Karla"/>
                <a:cs typeface="Karla"/>
                <a:sym typeface="Karla"/>
              </a:rPr>
              <a:t>Plusieurs pistes ont pu être observées avec leurs potentiels et leurs limites  : </a:t>
            </a:r>
            <a:endParaRPr b="1" sz="1100">
              <a:solidFill>
                <a:srgbClr val="D06350"/>
              </a:solidFill>
              <a:latin typeface="Karla"/>
              <a:ea typeface="Karla"/>
              <a:cs typeface="Karla"/>
              <a:sym typeface="Karla"/>
            </a:endParaRPr>
          </a:p>
          <a:p>
            <a:pPr indent="0" lvl="0" marL="0" rtl="0" algn="just">
              <a:lnSpc>
                <a:spcPct val="115000"/>
              </a:lnSpc>
              <a:spcBef>
                <a:spcPts val="0"/>
              </a:spcBef>
              <a:spcAft>
                <a:spcPts val="0"/>
              </a:spcAft>
              <a:buNone/>
            </a:pPr>
            <a:r>
              <a:t/>
            </a:r>
            <a:endParaRPr b="1" sz="500">
              <a:solidFill>
                <a:srgbClr val="E96D54"/>
              </a:solidFill>
              <a:latin typeface="Karla"/>
              <a:ea typeface="Karla"/>
              <a:cs typeface="Karla"/>
              <a:sym typeface="Karla"/>
            </a:endParaRPr>
          </a:p>
          <a:p>
            <a:pPr indent="-292100" lvl="0" marL="457200" rtl="0" algn="just">
              <a:lnSpc>
                <a:spcPct val="115000"/>
              </a:lnSpc>
              <a:spcBef>
                <a:spcPts val="0"/>
              </a:spcBef>
              <a:spcAft>
                <a:spcPts val="0"/>
              </a:spcAft>
              <a:buClr>
                <a:schemeClr val="dk1"/>
              </a:buClr>
              <a:buSzPts val="1000"/>
              <a:buFont typeface="Karla"/>
              <a:buAutoNum type="arabicPeriod"/>
            </a:pPr>
            <a:r>
              <a:rPr b="1" lang="fr" sz="1000">
                <a:solidFill>
                  <a:schemeClr val="dk1"/>
                </a:solidFill>
                <a:latin typeface="Karla"/>
                <a:ea typeface="Karla"/>
                <a:cs typeface="Karla"/>
                <a:sym typeface="Karla"/>
              </a:rPr>
              <a:t>Formaliser les formes de travail plus précaires et les contrats de partenariat : Les coopératives tentent de proposer des modèles de contrats et processus de formalisation</a:t>
            </a:r>
            <a:endParaRPr b="1" sz="10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t/>
            </a:r>
            <a:endParaRPr b="1" sz="5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rPr b="1" lang="fr" sz="1000">
                <a:solidFill>
                  <a:schemeClr val="dk1"/>
                </a:solidFill>
                <a:latin typeface="Karla"/>
                <a:ea typeface="Karla"/>
                <a:cs typeface="Karla"/>
                <a:sym typeface="Karla"/>
              </a:rPr>
              <a:t>	</a:t>
            </a:r>
            <a:r>
              <a:rPr lang="fr" sz="1000">
                <a:solidFill>
                  <a:schemeClr val="dk1"/>
                </a:solidFill>
                <a:latin typeface="Karla"/>
                <a:ea typeface="Karla"/>
                <a:cs typeface="Karla"/>
                <a:sym typeface="Karla"/>
              </a:rPr>
              <a:t>Les groupes ayant un faible accès à la coopérative sont très peu touchés </a:t>
            </a:r>
            <a:endParaRPr sz="10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t/>
            </a:r>
            <a:endParaRPr sz="500">
              <a:solidFill>
                <a:schemeClr val="dk1"/>
              </a:solidFill>
              <a:latin typeface="Karla"/>
              <a:ea typeface="Karla"/>
              <a:cs typeface="Karla"/>
              <a:sym typeface="Karla"/>
            </a:endParaRPr>
          </a:p>
          <a:p>
            <a:pPr indent="-292100" lvl="0" marL="457200" rtl="0" algn="just">
              <a:lnSpc>
                <a:spcPct val="115000"/>
              </a:lnSpc>
              <a:spcBef>
                <a:spcPts val="0"/>
              </a:spcBef>
              <a:spcAft>
                <a:spcPts val="0"/>
              </a:spcAft>
              <a:buClr>
                <a:schemeClr val="dk1"/>
              </a:buClr>
              <a:buSzPts val="1000"/>
              <a:buFont typeface="Karla"/>
              <a:buAutoNum type="arabicPeriod"/>
            </a:pPr>
            <a:r>
              <a:rPr b="1" lang="fr" sz="1000">
                <a:solidFill>
                  <a:schemeClr val="dk1"/>
                </a:solidFill>
                <a:latin typeface="Karla"/>
                <a:ea typeface="Karla"/>
                <a:cs typeface="Karla"/>
                <a:sym typeface="Karla"/>
              </a:rPr>
              <a:t>Contrats de cessions entre génération : Accompagnement à la cession de parcelles d’agriculteurs </a:t>
            </a:r>
            <a:r>
              <a:rPr b="1" lang="fr" sz="1000">
                <a:solidFill>
                  <a:schemeClr val="dk1"/>
                </a:solidFill>
                <a:latin typeface="Karla"/>
                <a:ea typeface="Karla"/>
                <a:cs typeface="Karla"/>
                <a:sym typeface="Karla"/>
              </a:rPr>
              <a:t>âgés vers </a:t>
            </a:r>
            <a:r>
              <a:rPr b="1" lang="fr" sz="1000">
                <a:solidFill>
                  <a:schemeClr val="dk1"/>
                </a:solidFill>
                <a:latin typeface="Karla"/>
                <a:ea typeface="Karla"/>
                <a:cs typeface="Karla"/>
                <a:sym typeface="Karla"/>
              </a:rPr>
              <a:t> des femmes de leur familles </a:t>
            </a:r>
            <a:endParaRPr b="1" sz="1000">
              <a:solidFill>
                <a:schemeClr val="dk1"/>
              </a:solidFill>
              <a:latin typeface="Karla"/>
              <a:ea typeface="Karla"/>
              <a:cs typeface="Karla"/>
              <a:sym typeface="Karla"/>
            </a:endParaRPr>
          </a:p>
          <a:p>
            <a:pPr indent="0" lvl="0" marL="457200" rtl="0" algn="just">
              <a:lnSpc>
                <a:spcPct val="115000"/>
              </a:lnSpc>
              <a:spcBef>
                <a:spcPts val="0"/>
              </a:spcBef>
              <a:spcAft>
                <a:spcPts val="0"/>
              </a:spcAft>
              <a:buNone/>
            </a:pPr>
            <a:r>
              <a:t/>
            </a:r>
            <a:endParaRPr b="1" sz="500">
              <a:solidFill>
                <a:schemeClr val="dk1"/>
              </a:solidFill>
              <a:latin typeface="Karla"/>
              <a:ea typeface="Karla"/>
              <a:cs typeface="Karla"/>
              <a:sym typeface="Karla"/>
            </a:endParaRPr>
          </a:p>
          <a:p>
            <a:pPr indent="-292100" lvl="0" marL="457200" rtl="0" algn="just">
              <a:lnSpc>
                <a:spcPct val="115000"/>
              </a:lnSpc>
              <a:spcBef>
                <a:spcPts val="0"/>
              </a:spcBef>
              <a:spcAft>
                <a:spcPts val="0"/>
              </a:spcAft>
              <a:buClr>
                <a:schemeClr val="dk1"/>
              </a:buClr>
              <a:buSzPts val="1000"/>
              <a:buFont typeface="Karla"/>
              <a:buAutoNum type="arabicPeriod"/>
            </a:pPr>
            <a:r>
              <a:rPr b="1" lang="fr" sz="1000">
                <a:solidFill>
                  <a:schemeClr val="dk1"/>
                </a:solidFill>
                <a:latin typeface="Karla"/>
                <a:ea typeface="Karla"/>
                <a:cs typeface="Karla"/>
                <a:sym typeface="Karla"/>
              </a:rPr>
              <a:t>Modifier les conditions d’adhésion à la coopérative à la production et non au titre foncier pour permettre aux non propriétaires </a:t>
            </a:r>
            <a:r>
              <a:rPr b="1" lang="fr" sz="1000">
                <a:solidFill>
                  <a:schemeClr val="dk1"/>
                </a:solidFill>
                <a:latin typeface="Karla"/>
                <a:ea typeface="Karla"/>
                <a:cs typeface="Karla"/>
                <a:sym typeface="Karla"/>
              </a:rPr>
              <a:t>d'accéder</a:t>
            </a:r>
            <a:r>
              <a:rPr b="1" lang="fr" sz="1000">
                <a:solidFill>
                  <a:schemeClr val="dk1"/>
                </a:solidFill>
                <a:latin typeface="Karla"/>
                <a:ea typeface="Karla"/>
                <a:cs typeface="Karla"/>
                <a:sym typeface="Karla"/>
              </a:rPr>
              <a:t> aux coopératives </a:t>
            </a:r>
            <a:endParaRPr sz="500">
              <a:solidFill>
                <a:schemeClr val="dk1"/>
              </a:solidFill>
              <a:latin typeface="Karla"/>
              <a:ea typeface="Karla"/>
              <a:cs typeface="Karla"/>
              <a:sym typeface="Karla"/>
            </a:endParaRPr>
          </a:p>
          <a:p>
            <a:pPr indent="0" lvl="0" marL="450000" rtl="0" algn="just">
              <a:lnSpc>
                <a:spcPct val="115000"/>
              </a:lnSpc>
              <a:spcBef>
                <a:spcPts val="0"/>
              </a:spcBef>
              <a:spcAft>
                <a:spcPts val="0"/>
              </a:spcAft>
              <a:buNone/>
            </a:pPr>
            <a:r>
              <a:rPr lang="fr" sz="1000">
                <a:solidFill>
                  <a:schemeClr val="dk1"/>
                </a:solidFill>
                <a:latin typeface="Karla"/>
                <a:ea typeface="Karla"/>
                <a:cs typeface="Karla"/>
                <a:sym typeface="Karla"/>
              </a:rPr>
              <a:t>Peut ancrer une situation d’inégalité ou d’exploitation. </a:t>
            </a:r>
            <a:endParaRPr sz="1000">
              <a:solidFill>
                <a:schemeClr val="dk1"/>
              </a:solidFill>
              <a:latin typeface="Karla"/>
              <a:ea typeface="Karla"/>
              <a:cs typeface="Karla"/>
              <a:sym typeface="Karla"/>
            </a:endParaRPr>
          </a:p>
          <a:p>
            <a:pPr indent="0" lvl="0" marL="450000" rtl="0" algn="just">
              <a:lnSpc>
                <a:spcPct val="115000"/>
              </a:lnSpc>
              <a:spcBef>
                <a:spcPts val="0"/>
              </a:spcBef>
              <a:spcAft>
                <a:spcPts val="0"/>
              </a:spcAft>
              <a:buNone/>
            </a:pPr>
            <a:r>
              <a:rPr lang="fr" sz="1000">
                <a:solidFill>
                  <a:schemeClr val="dk1"/>
                </a:solidFill>
                <a:latin typeface="Karla"/>
                <a:ea typeface="Karla"/>
                <a:cs typeface="Karla"/>
                <a:sym typeface="Karla"/>
              </a:rPr>
              <a:t>Noix de coco : L’intégration des femmes en tant qu’exploitantes</a:t>
            </a:r>
            <a:endParaRPr sz="1000">
              <a:solidFill>
                <a:schemeClr val="dk1"/>
              </a:solidFill>
              <a:latin typeface="Karla"/>
              <a:ea typeface="Karla"/>
              <a:cs typeface="Karla"/>
              <a:sym typeface="Karla"/>
            </a:endParaRPr>
          </a:p>
          <a:p>
            <a:pPr indent="0" lvl="0" marL="450000" rtl="0" algn="just">
              <a:lnSpc>
                <a:spcPct val="115000"/>
              </a:lnSpc>
              <a:spcBef>
                <a:spcPts val="0"/>
              </a:spcBef>
              <a:spcAft>
                <a:spcPts val="0"/>
              </a:spcAft>
              <a:buNone/>
            </a:pPr>
            <a:r>
              <a:rPr lang="fr" sz="1000">
                <a:solidFill>
                  <a:schemeClr val="dk1"/>
                </a:solidFill>
                <a:latin typeface="Karla"/>
                <a:ea typeface="Karla"/>
                <a:cs typeface="Karla"/>
                <a:sym typeface="Karla"/>
              </a:rPr>
              <a:t>⇒ Des  femmes qui exploitent les terres d’hommes de leur famille en divisant avec eux les revenus de la parcelle au 50/50 ou ⅓ / ⅔ . </a:t>
            </a:r>
            <a:endParaRPr sz="1000">
              <a:solidFill>
                <a:schemeClr val="dk1"/>
              </a:solidFill>
              <a:latin typeface="Karla"/>
              <a:ea typeface="Karla"/>
              <a:cs typeface="Karla"/>
              <a:sym typeface="Karla"/>
            </a:endParaRPr>
          </a:p>
          <a:p>
            <a:pPr indent="0" lvl="0" marL="0" marR="0" rtl="0" algn="just">
              <a:lnSpc>
                <a:spcPct val="115000"/>
              </a:lnSpc>
              <a:spcBef>
                <a:spcPts val="0"/>
              </a:spcBef>
              <a:spcAft>
                <a:spcPts val="0"/>
              </a:spcAft>
              <a:buNone/>
            </a:pPr>
            <a:r>
              <a:t/>
            </a:r>
            <a:endParaRPr b="1" sz="1100">
              <a:solidFill>
                <a:schemeClr val="dk1"/>
              </a:solidFill>
              <a:latin typeface="Karla"/>
              <a:ea typeface="Karla"/>
              <a:cs typeface="Karla"/>
              <a:sym typeface="Karla"/>
            </a:endParaRPr>
          </a:p>
        </p:txBody>
      </p:sp>
      <p:sp>
        <p:nvSpPr>
          <p:cNvPr id="286" name="Google Shape;286;p30"/>
          <p:cNvSpPr txBox="1"/>
          <p:nvPr/>
        </p:nvSpPr>
        <p:spPr>
          <a:xfrm>
            <a:off x="3614525" y="76200"/>
            <a:ext cx="5103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L’accès à la terre comme principal facteur d’exclusion et de vulnérabilité </a:t>
            </a:r>
            <a:endParaRPr sz="1800">
              <a:solidFill>
                <a:schemeClr val="lt1"/>
              </a:solidFill>
              <a:latin typeface="Anton"/>
              <a:ea typeface="Anton"/>
              <a:cs typeface="Anton"/>
              <a:sym typeface="Anton"/>
            </a:endParaRPr>
          </a:p>
        </p:txBody>
      </p:sp>
      <p:pic>
        <p:nvPicPr>
          <p:cNvPr id="287" name="Google Shape;287;p30" title="attention.png"/>
          <p:cNvPicPr preferRelativeResize="0"/>
          <p:nvPr/>
        </p:nvPicPr>
        <p:blipFill>
          <a:blip r:embed="rId4">
            <a:alphaModFix/>
          </a:blip>
          <a:stretch>
            <a:fillRect/>
          </a:stretch>
        </p:blipFill>
        <p:spPr>
          <a:xfrm>
            <a:off x="3939850" y="2854973"/>
            <a:ext cx="236925" cy="236950"/>
          </a:xfrm>
          <a:prstGeom prst="rect">
            <a:avLst/>
          </a:prstGeom>
          <a:noFill/>
          <a:ln>
            <a:noFill/>
          </a:ln>
        </p:spPr>
      </p:pic>
      <p:pic>
        <p:nvPicPr>
          <p:cNvPr id="288" name="Google Shape;288;p30" title="attention.png"/>
          <p:cNvPicPr preferRelativeResize="0"/>
          <p:nvPr/>
        </p:nvPicPr>
        <p:blipFill>
          <a:blip r:embed="rId4">
            <a:alphaModFix/>
          </a:blip>
          <a:stretch>
            <a:fillRect/>
          </a:stretch>
        </p:blipFill>
        <p:spPr>
          <a:xfrm>
            <a:off x="3939850" y="4348448"/>
            <a:ext cx="236925" cy="236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cxnSp>
        <p:nvCxnSpPr>
          <p:cNvPr id="293" name="Google Shape;293;p31"/>
          <p:cNvCxnSpPr>
            <a:stCxn id="294" idx="2"/>
            <a:endCxn id="295" idx="2"/>
          </p:cNvCxnSpPr>
          <p:nvPr/>
        </p:nvCxnSpPr>
        <p:spPr>
          <a:xfrm rot="10800000">
            <a:off x="5292647" y="3368100"/>
            <a:ext cx="0" cy="1443600"/>
          </a:xfrm>
          <a:prstGeom prst="straightConnector1">
            <a:avLst/>
          </a:prstGeom>
          <a:noFill/>
          <a:ln cap="flat" cmpd="sng" w="28575">
            <a:solidFill>
              <a:srgbClr val="E96D54"/>
            </a:solidFill>
            <a:prstDash val="solid"/>
            <a:round/>
            <a:headEnd len="med" w="med" type="none"/>
            <a:tailEnd len="med" w="med" type="stealth"/>
          </a:ln>
        </p:spPr>
      </p:cxnSp>
      <p:sp>
        <p:nvSpPr>
          <p:cNvPr id="296" name="Google Shape;296;p31"/>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97" name="Google Shape;297;p31"/>
          <p:cNvSpPr txBox="1"/>
          <p:nvPr/>
        </p:nvSpPr>
        <p:spPr>
          <a:xfrm>
            <a:off x="10796350" y="2389975"/>
            <a:ext cx="25026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1100">
              <a:solidFill>
                <a:schemeClr val="dk1"/>
              </a:solidFill>
            </a:endParaRPr>
          </a:p>
        </p:txBody>
      </p:sp>
      <p:sp>
        <p:nvSpPr>
          <p:cNvPr id="298" name="Google Shape;298;p31"/>
          <p:cNvSpPr/>
          <p:nvPr/>
        </p:nvSpPr>
        <p:spPr>
          <a:xfrm>
            <a:off x="0" y="-9350"/>
            <a:ext cx="9144000" cy="23148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31"/>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31"/>
          <p:cNvSpPr txBox="1"/>
          <p:nvPr/>
        </p:nvSpPr>
        <p:spPr>
          <a:xfrm>
            <a:off x="1719100" y="104500"/>
            <a:ext cx="674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Les difficultés des femmes &amp; productrices  </a:t>
            </a:r>
            <a:endParaRPr sz="1800">
              <a:solidFill>
                <a:schemeClr val="lt1"/>
              </a:solidFill>
              <a:latin typeface="Anton"/>
              <a:ea typeface="Anton"/>
              <a:cs typeface="Anton"/>
              <a:sym typeface="Anton"/>
            </a:endParaRPr>
          </a:p>
        </p:txBody>
      </p:sp>
      <p:sp>
        <p:nvSpPr>
          <p:cNvPr id="301" name="Google Shape;301;p31"/>
          <p:cNvSpPr txBox="1"/>
          <p:nvPr/>
        </p:nvSpPr>
        <p:spPr>
          <a:xfrm>
            <a:off x="1469875" y="731250"/>
            <a:ext cx="6440100" cy="369300"/>
          </a:xfrm>
          <a:prstGeom prst="rect">
            <a:avLst/>
          </a:prstGeom>
          <a:noFill/>
          <a:ln>
            <a:noFill/>
          </a:ln>
        </p:spPr>
        <p:txBody>
          <a:bodyPr anchorCtr="0" anchor="t" bIns="91425" lIns="91425" spcFirstLastPara="1" rIns="91425" wrap="square" tIns="91425">
            <a:spAutoFit/>
          </a:bodyPr>
          <a:lstStyle/>
          <a:p>
            <a:pPr indent="0" lvl="0" marL="89999" marR="0" rtl="0" algn="l">
              <a:spcBef>
                <a:spcPts val="0"/>
              </a:spcBef>
              <a:spcAft>
                <a:spcPts val="0"/>
              </a:spcAft>
              <a:buNone/>
            </a:pPr>
            <a:r>
              <a:rPr b="1" lang="fr" sz="1200">
                <a:solidFill>
                  <a:schemeClr val="dk1"/>
                </a:solidFill>
                <a:latin typeface="Karla"/>
                <a:ea typeface="Karla"/>
                <a:cs typeface="Karla"/>
                <a:sym typeface="Karla"/>
              </a:rPr>
              <a:t>Derrière les producteurs des femmes productives invisibilisées  </a:t>
            </a:r>
            <a:endParaRPr b="1" sz="1200">
              <a:solidFill>
                <a:schemeClr val="dk1"/>
              </a:solidFill>
              <a:latin typeface="Karla"/>
              <a:ea typeface="Karla"/>
              <a:cs typeface="Karla"/>
              <a:sym typeface="Karla"/>
            </a:endParaRPr>
          </a:p>
        </p:txBody>
      </p:sp>
      <p:pic>
        <p:nvPicPr>
          <p:cNvPr id="302" name="Google Shape;302;p31"/>
          <p:cNvPicPr preferRelativeResize="0"/>
          <p:nvPr/>
        </p:nvPicPr>
        <p:blipFill rotWithShape="1">
          <a:blip r:embed="rId3">
            <a:alphaModFix/>
          </a:blip>
          <a:srcRect b="0" l="16834" r="54536" t="17681"/>
          <a:stretch/>
        </p:blipFill>
        <p:spPr>
          <a:xfrm>
            <a:off x="0" y="-17125"/>
            <a:ext cx="1346200" cy="5160627"/>
          </a:xfrm>
          <a:prstGeom prst="rect">
            <a:avLst/>
          </a:prstGeom>
          <a:noFill/>
          <a:ln>
            <a:noFill/>
          </a:ln>
        </p:spPr>
      </p:pic>
      <p:pic>
        <p:nvPicPr>
          <p:cNvPr id="303" name="Google Shape;303;p31" title="analyse-des-donnees.png"/>
          <p:cNvPicPr preferRelativeResize="0"/>
          <p:nvPr/>
        </p:nvPicPr>
        <p:blipFill>
          <a:blip r:embed="rId4">
            <a:alphaModFix/>
          </a:blip>
          <a:stretch>
            <a:fillRect/>
          </a:stretch>
        </p:blipFill>
        <p:spPr>
          <a:xfrm>
            <a:off x="1566700" y="1250725"/>
            <a:ext cx="627000" cy="627000"/>
          </a:xfrm>
          <a:prstGeom prst="rect">
            <a:avLst/>
          </a:prstGeom>
          <a:noFill/>
          <a:ln>
            <a:noFill/>
          </a:ln>
        </p:spPr>
      </p:pic>
      <p:sp>
        <p:nvSpPr>
          <p:cNvPr id="304" name="Google Shape;304;p31"/>
          <p:cNvSpPr txBox="1"/>
          <p:nvPr/>
        </p:nvSpPr>
        <p:spPr>
          <a:xfrm>
            <a:off x="2409625" y="1158150"/>
            <a:ext cx="727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D06350"/>
                </a:solidFill>
                <a:latin typeface="Anton"/>
                <a:ea typeface="Anton"/>
                <a:cs typeface="Anton"/>
                <a:sym typeface="Anton"/>
              </a:rPr>
              <a:t>90 %</a:t>
            </a:r>
            <a:endParaRPr sz="1800">
              <a:solidFill>
                <a:srgbClr val="D06350"/>
              </a:solidFill>
              <a:latin typeface="Anton"/>
              <a:ea typeface="Anton"/>
              <a:cs typeface="Anton"/>
              <a:sym typeface="Anton"/>
            </a:endParaRPr>
          </a:p>
          <a:p>
            <a:pPr indent="0" lvl="0" marL="0" rtl="0" algn="l">
              <a:spcBef>
                <a:spcPts val="0"/>
              </a:spcBef>
              <a:spcAft>
                <a:spcPts val="0"/>
              </a:spcAft>
              <a:buNone/>
            </a:pPr>
            <a:r>
              <a:rPr lang="fr">
                <a:solidFill>
                  <a:srgbClr val="D06350"/>
                </a:solidFill>
                <a:latin typeface="Karla"/>
                <a:ea typeface="Karla"/>
                <a:cs typeface="Karla"/>
                <a:sym typeface="Karla"/>
              </a:rPr>
              <a:t> </a:t>
            </a:r>
            <a:endParaRPr sz="1600">
              <a:solidFill>
                <a:srgbClr val="D06350"/>
              </a:solidFill>
              <a:latin typeface="Karla"/>
              <a:ea typeface="Karla"/>
              <a:cs typeface="Karla"/>
              <a:sym typeface="Karla"/>
            </a:endParaRPr>
          </a:p>
          <a:p>
            <a:pPr indent="0" lvl="0" marL="0" rtl="0" algn="l">
              <a:spcBef>
                <a:spcPts val="0"/>
              </a:spcBef>
              <a:spcAft>
                <a:spcPts val="0"/>
              </a:spcAft>
              <a:buNone/>
            </a:pPr>
            <a:r>
              <a:rPr lang="fr" sz="1800">
                <a:solidFill>
                  <a:srgbClr val="D06350"/>
                </a:solidFill>
                <a:latin typeface="Anton"/>
                <a:ea typeface="Anton"/>
                <a:cs typeface="Anton"/>
                <a:sym typeface="Anton"/>
              </a:rPr>
              <a:t>89 %</a:t>
            </a:r>
            <a:endParaRPr sz="1000">
              <a:solidFill>
                <a:schemeClr val="dk1"/>
              </a:solidFill>
              <a:latin typeface="Karla"/>
              <a:ea typeface="Karla"/>
              <a:cs typeface="Karla"/>
              <a:sym typeface="Karla"/>
            </a:endParaRPr>
          </a:p>
        </p:txBody>
      </p:sp>
      <p:sp>
        <p:nvSpPr>
          <p:cNvPr id="305" name="Google Shape;305;p31"/>
          <p:cNvSpPr txBox="1"/>
          <p:nvPr/>
        </p:nvSpPr>
        <p:spPr>
          <a:xfrm>
            <a:off x="3137125" y="1115400"/>
            <a:ext cx="2245800" cy="515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000">
                <a:solidFill>
                  <a:schemeClr val="dk1"/>
                </a:solidFill>
                <a:latin typeface="Karla"/>
                <a:ea typeface="Karla"/>
                <a:cs typeface="Karla"/>
                <a:sym typeface="Karla"/>
              </a:rPr>
              <a:t>mentionnent “activités agricoles” parmi leur occupation principales  </a:t>
            </a:r>
            <a:endParaRPr sz="1300"/>
          </a:p>
        </p:txBody>
      </p:sp>
      <p:sp>
        <p:nvSpPr>
          <p:cNvPr id="306" name="Google Shape;306;p31"/>
          <p:cNvSpPr txBox="1"/>
          <p:nvPr/>
        </p:nvSpPr>
        <p:spPr>
          <a:xfrm>
            <a:off x="3137125" y="1587900"/>
            <a:ext cx="2245800" cy="515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000">
                <a:solidFill>
                  <a:schemeClr val="dk1"/>
                </a:solidFill>
                <a:latin typeface="Karla"/>
                <a:ea typeface="Karla"/>
                <a:cs typeface="Karla"/>
                <a:sym typeface="Karla"/>
              </a:rPr>
              <a:t>passent entre 2 et 8h par jour sur les parcelles de cacao / ananas </a:t>
            </a:r>
            <a:endParaRPr sz="1300"/>
          </a:p>
        </p:txBody>
      </p:sp>
      <p:sp>
        <p:nvSpPr>
          <p:cNvPr id="307" name="Google Shape;307;p31"/>
          <p:cNvSpPr txBox="1"/>
          <p:nvPr/>
        </p:nvSpPr>
        <p:spPr>
          <a:xfrm>
            <a:off x="5563525" y="1146075"/>
            <a:ext cx="727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D06350"/>
                </a:solidFill>
                <a:latin typeface="Anton"/>
                <a:ea typeface="Anton"/>
                <a:cs typeface="Anton"/>
                <a:sym typeface="Anton"/>
              </a:rPr>
              <a:t>50 </a:t>
            </a:r>
            <a:r>
              <a:rPr lang="fr" sz="1800">
                <a:solidFill>
                  <a:srgbClr val="D06350"/>
                </a:solidFill>
                <a:latin typeface="Anton"/>
                <a:ea typeface="Anton"/>
                <a:cs typeface="Anton"/>
                <a:sym typeface="Anton"/>
              </a:rPr>
              <a:t>%</a:t>
            </a:r>
            <a:endParaRPr sz="1800">
              <a:solidFill>
                <a:srgbClr val="D06350"/>
              </a:solidFill>
              <a:latin typeface="Anton"/>
              <a:ea typeface="Anton"/>
              <a:cs typeface="Anton"/>
              <a:sym typeface="Anton"/>
            </a:endParaRPr>
          </a:p>
          <a:p>
            <a:pPr indent="0" lvl="0" marL="0" rtl="0" algn="l">
              <a:spcBef>
                <a:spcPts val="0"/>
              </a:spcBef>
              <a:spcAft>
                <a:spcPts val="0"/>
              </a:spcAft>
              <a:buNone/>
            </a:pPr>
            <a:r>
              <a:rPr lang="fr">
                <a:solidFill>
                  <a:srgbClr val="D06350"/>
                </a:solidFill>
                <a:latin typeface="Karla"/>
                <a:ea typeface="Karla"/>
                <a:cs typeface="Karla"/>
                <a:sym typeface="Karla"/>
              </a:rPr>
              <a:t> </a:t>
            </a:r>
            <a:endParaRPr sz="1600">
              <a:solidFill>
                <a:srgbClr val="D06350"/>
              </a:solidFill>
              <a:latin typeface="Karla"/>
              <a:ea typeface="Karla"/>
              <a:cs typeface="Karla"/>
              <a:sym typeface="Karla"/>
            </a:endParaRPr>
          </a:p>
          <a:p>
            <a:pPr indent="0" lvl="0" marL="0" rtl="0" algn="l">
              <a:spcBef>
                <a:spcPts val="0"/>
              </a:spcBef>
              <a:spcAft>
                <a:spcPts val="0"/>
              </a:spcAft>
              <a:buNone/>
            </a:pPr>
            <a:r>
              <a:rPr lang="fr" sz="1800">
                <a:solidFill>
                  <a:srgbClr val="D06350"/>
                </a:solidFill>
                <a:latin typeface="Anton"/>
                <a:ea typeface="Anton"/>
                <a:cs typeface="Anton"/>
                <a:sym typeface="Anton"/>
              </a:rPr>
              <a:t>40</a:t>
            </a:r>
            <a:r>
              <a:rPr lang="fr" sz="1800">
                <a:solidFill>
                  <a:srgbClr val="D06350"/>
                </a:solidFill>
                <a:latin typeface="Anton"/>
                <a:ea typeface="Anton"/>
                <a:cs typeface="Anton"/>
                <a:sym typeface="Anton"/>
              </a:rPr>
              <a:t> %</a:t>
            </a:r>
            <a:endParaRPr sz="1000">
              <a:solidFill>
                <a:schemeClr val="dk1"/>
              </a:solidFill>
              <a:latin typeface="Karla"/>
              <a:ea typeface="Karla"/>
              <a:cs typeface="Karla"/>
              <a:sym typeface="Karla"/>
            </a:endParaRPr>
          </a:p>
        </p:txBody>
      </p:sp>
      <p:sp>
        <p:nvSpPr>
          <p:cNvPr id="308" name="Google Shape;308;p31"/>
          <p:cNvSpPr txBox="1"/>
          <p:nvPr/>
        </p:nvSpPr>
        <p:spPr>
          <a:xfrm>
            <a:off x="6250150" y="1587900"/>
            <a:ext cx="2345700" cy="515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000">
                <a:solidFill>
                  <a:schemeClr val="dk1"/>
                </a:solidFill>
                <a:latin typeface="Karla"/>
                <a:ea typeface="Karla"/>
                <a:cs typeface="Karla"/>
                <a:sym typeface="Karla"/>
              </a:rPr>
              <a:t>indiquent être membres des coopératives </a:t>
            </a:r>
            <a:endParaRPr sz="1000"/>
          </a:p>
        </p:txBody>
      </p:sp>
      <p:sp>
        <p:nvSpPr>
          <p:cNvPr id="309" name="Google Shape;309;p31"/>
          <p:cNvSpPr txBox="1"/>
          <p:nvPr/>
        </p:nvSpPr>
        <p:spPr>
          <a:xfrm>
            <a:off x="6250150" y="1115400"/>
            <a:ext cx="2345700" cy="515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000">
                <a:solidFill>
                  <a:schemeClr val="dk1"/>
                </a:solidFill>
                <a:latin typeface="Karla"/>
                <a:ea typeface="Karla"/>
                <a:cs typeface="Karla"/>
                <a:sym typeface="Karla"/>
              </a:rPr>
              <a:t>mentionnent tirer un revenu à titre personnel du cacao / ananas  </a:t>
            </a:r>
            <a:endParaRPr sz="1000"/>
          </a:p>
        </p:txBody>
      </p:sp>
      <p:sp>
        <p:nvSpPr>
          <p:cNvPr id="310" name="Google Shape;310;p31"/>
          <p:cNvSpPr txBox="1"/>
          <p:nvPr/>
        </p:nvSpPr>
        <p:spPr>
          <a:xfrm>
            <a:off x="1556800" y="2395563"/>
            <a:ext cx="706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rgbClr val="C6634C"/>
                </a:solidFill>
                <a:latin typeface="Karla"/>
                <a:ea typeface="Karla"/>
                <a:cs typeface="Karla"/>
                <a:sym typeface="Karla"/>
              </a:rPr>
              <a:t>Des normes de genre qui </a:t>
            </a:r>
            <a:r>
              <a:rPr b="1" lang="fr" sz="1200">
                <a:solidFill>
                  <a:srgbClr val="C6634C"/>
                </a:solidFill>
                <a:latin typeface="Karla"/>
                <a:ea typeface="Karla"/>
                <a:cs typeface="Karla"/>
                <a:sym typeface="Karla"/>
              </a:rPr>
              <a:t>invisibilisent le travail des femmes</a:t>
            </a:r>
            <a:r>
              <a:rPr b="1" lang="fr" sz="1200">
                <a:solidFill>
                  <a:srgbClr val="C6634C"/>
                </a:solidFill>
                <a:latin typeface="Karla"/>
                <a:ea typeface="Karla"/>
                <a:cs typeface="Karla"/>
                <a:sym typeface="Karla"/>
              </a:rPr>
              <a:t> </a:t>
            </a:r>
            <a:endParaRPr b="1" sz="1200">
              <a:solidFill>
                <a:srgbClr val="C6634C"/>
              </a:solidFill>
              <a:latin typeface="Karla"/>
              <a:ea typeface="Karla"/>
              <a:cs typeface="Karla"/>
              <a:sym typeface="Karla"/>
            </a:endParaRPr>
          </a:p>
        </p:txBody>
      </p:sp>
      <p:graphicFrame>
        <p:nvGraphicFramePr>
          <p:cNvPr id="311" name="Google Shape;311;p31"/>
          <p:cNvGraphicFramePr/>
          <p:nvPr/>
        </p:nvGraphicFramePr>
        <p:xfrm>
          <a:off x="1642900" y="2931200"/>
          <a:ext cx="3000000" cy="3000000"/>
        </p:xfrm>
        <a:graphic>
          <a:graphicData uri="http://schemas.openxmlformats.org/drawingml/2006/table">
            <a:tbl>
              <a:tblPr>
                <a:noFill/>
                <a:tableStyleId>{7529791E-2F1C-4E57-9EFB-6C6095AA87CF}</a:tableStyleId>
              </a:tblPr>
              <a:tblGrid>
                <a:gridCol w="1194450"/>
                <a:gridCol w="1462675"/>
              </a:tblGrid>
              <a:tr h="509975">
                <a:tc gridSpan="2">
                  <a:txBody>
                    <a:bodyPr/>
                    <a:lstStyle/>
                    <a:p>
                      <a:pPr indent="0" lvl="0" marL="0" rtl="0" algn="l">
                        <a:spcBef>
                          <a:spcPts val="0"/>
                        </a:spcBef>
                        <a:spcAft>
                          <a:spcPts val="0"/>
                        </a:spcAft>
                        <a:buNone/>
                      </a:pPr>
                      <a:r>
                        <a:rPr b="1" lang="fr" sz="1000">
                          <a:latin typeface="Karla"/>
                          <a:ea typeface="Karla"/>
                          <a:cs typeface="Karla"/>
                          <a:sym typeface="Karla"/>
                        </a:rPr>
                        <a:t>Répartition moyenne journalière des activités des femmes </a:t>
                      </a:r>
                      <a:endParaRPr b="1" sz="1000">
                        <a:latin typeface="Karla"/>
                        <a:ea typeface="Karla"/>
                        <a:cs typeface="Karla"/>
                        <a:sym typeface="Karla"/>
                      </a:endParaRPr>
                    </a:p>
                  </a:txBody>
                  <a:tcPr marT="91425" marB="91425" marR="91425" marL="91425"/>
                </a:tc>
                <a:tc hMerge="1"/>
              </a:tr>
              <a:tr h="350600">
                <a:tc>
                  <a:txBody>
                    <a:bodyPr/>
                    <a:lstStyle/>
                    <a:p>
                      <a:pPr indent="0" lvl="0" marL="0" rtl="0" algn="l">
                        <a:spcBef>
                          <a:spcPts val="0"/>
                        </a:spcBef>
                        <a:spcAft>
                          <a:spcPts val="0"/>
                        </a:spcAft>
                        <a:buNone/>
                      </a:pPr>
                      <a:r>
                        <a:rPr lang="fr" sz="1000">
                          <a:latin typeface="Karla"/>
                          <a:ea typeface="Karla"/>
                          <a:cs typeface="Karla"/>
                          <a:sym typeface="Karla"/>
                        </a:rPr>
                        <a:t>Gestion du foyer </a:t>
                      </a:r>
                      <a:endParaRPr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5,2 heures</a:t>
                      </a:r>
                      <a:endParaRPr sz="1000">
                        <a:latin typeface="Karla"/>
                        <a:ea typeface="Karla"/>
                        <a:cs typeface="Karla"/>
                        <a:sym typeface="Karla"/>
                      </a:endParaRPr>
                    </a:p>
                  </a:txBody>
                  <a:tcPr marT="91425" marB="91425" marR="91425" marL="91425"/>
                </a:tc>
              </a:tr>
              <a:tr h="509975">
                <a:tc>
                  <a:txBody>
                    <a:bodyPr/>
                    <a:lstStyle/>
                    <a:p>
                      <a:pPr indent="0" lvl="0" marL="0" rtl="0" algn="l">
                        <a:spcBef>
                          <a:spcPts val="0"/>
                        </a:spcBef>
                        <a:spcAft>
                          <a:spcPts val="0"/>
                        </a:spcAft>
                        <a:buNone/>
                      </a:pPr>
                      <a:r>
                        <a:rPr lang="fr" sz="1000">
                          <a:solidFill>
                            <a:schemeClr val="dk1"/>
                          </a:solidFill>
                          <a:latin typeface="Karla"/>
                          <a:ea typeface="Karla"/>
                          <a:cs typeface="Karla"/>
                          <a:sym typeface="Karla"/>
                        </a:rPr>
                        <a:t>Parcelles cacao/ananas</a:t>
                      </a:r>
                      <a:endParaRPr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4,8 heures </a:t>
                      </a:r>
                      <a:endParaRPr sz="1000">
                        <a:latin typeface="Karla"/>
                        <a:ea typeface="Karla"/>
                        <a:cs typeface="Karla"/>
                        <a:sym typeface="Karla"/>
                      </a:endParaRPr>
                    </a:p>
                  </a:txBody>
                  <a:tcPr marT="91425" marB="91425" marR="91425" marL="91425"/>
                </a:tc>
              </a:tr>
              <a:tr h="509975">
                <a:tc>
                  <a:txBody>
                    <a:bodyPr/>
                    <a:lstStyle/>
                    <a:p>
                      <a:pPr indent="0" lvl="0" marL="0" rtl="0" algn="l">
                        <a:spcBef>
                          <a:spcPts val="0"/>
                        </a:spcBef>
                        <a:spcAft>
                          <a:spcPts val="0"/>
                        </a:spcAft>
                        <a:buNone/>
                      </a:pPr>
                      <a:r>
                        <a:rPr lang="fr" sz="1000">
                          <a:solidFill>
                            <a:schemeClr val="dk1"/>
                          </a:solidFill>
                          <a:latin typeface="Karla"/>
                          <a:ea typeface="Karla"/>
                          <a:cs typeface="Karla"/>
                          <a:sym typeface="Karla"/>
                        </a:rPr>
                        <a:t>Autres activités économiques </a:t>
                      </a:r>
                      <a:endParaRPr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3,7 heures </a:t>
                      </a:r>
                      <a:endParaRPr sz="1000">
                        <a:latin typeface="Karla"/>
                        <a:ea typeface="Karla"/>
                        <a:cs typeface="Karla"/>
                        <a:sym typeface="Karla"/>
                      </a:endParaRPr>
                    </a:p>
                  </a:txBody>
                  <a:tcPr marT="91425" marB="91425" marR="91425" marL="91425"/>
                </a:tc>
              </a:tr>
            </a:tbl>
          </a:graphicData>
        </a:graphic>
      </p:graphicFrame>
      <p:sp>
        <p:nvSpPr>
          <p:cNvPr id="312" name="Google Shape;312;p31"/>
          <p:cNvSpPr txBox="1"/>
          <p:nvPr/>
        </p:nvSpPr>
        <p:spPr>
          <a:xfrm>
            <a:off x="4439297" y="3647950"/>
            <a:ext cx="1706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solidFill>
                  <a:schemeClr val="dk1"/>
                </a:solidFill>
                <a:highlight>
                  <a:schemeClr val="lt1"/>
                </a:highlight>
                <a:latin typeface="Karla"/>
                <a:ea typeface="Karla"/>
                <a:cs typeface="Karla"/>
                <a:sym typeface="Karla"/>
              </a:rPr>
              <a:t>Pilier du foyer - soutien du mari </a:t>
            </a:r>
            <a:endParaRPr sz="1100">
              <a:solidFill>
                <a:schemeClr val="dk1"/>
              </a:solidFill>
              <a:highlight>
                <a:schemeClr val="lt1"/>
              </a:highlight>
              <a:latin typeface="Karla"/>
              <a:ea typeface="Karla"/>
              <a:cs typeface="Karla"/>
              <a:sym typeface="Karla"/>
            </a:endParaRPr>
          </a:p>
        </p:txBody>
      </p:sp>
      <p:sp>
        <p:nvSpPr>
          <p:cNvPr id="295" name="Google Shape;295;p31"/>
          <p:cNvSpPr txBox="1"/>
          <p:nvPr/>
        </p:nvSpPr>
        <p:spPr>
          <a:xfrm>
            <a:off x="4439289" y="2844875"/>
            <a:ext cx="1706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solidFill>
                  <a:schemeClr val="dk1"/>
                </a:solidFill>
                <a:latin typeface="Karla"/>
                <a:ea typeface="Karla"/>
                <a:cs typeface="Karla"/>
                <a:sym typeface="Karla"/>
              </a:rPr>
              <a:t>Force de travail invisible et </a:t>
            </a:r>
            <a:r>
              <a:rPr b="1" lang="fr" sz="1100">
                <a:solidFill>
                  <a:schemeClr val="dk1"/>
                </a:solidFill>
                <a:latin typeface="Karla"/>
                <a:ea typeface="Karla"/>
                <a:cs typeface="Karla"/>
                <a:sym typeface="Karla"/>
              </a:rPr>
              <a:t>gratuite </a:t>
            </a:r>
            <a:endParaRPr b="1" sz="1100">
              <a:solidFill>
                <a:schemeClr val="dk1"/>
              </a:solidFill>
              <a:latin typeface="Karla"/>
              <a:ea typeface="Karla"/>
              <a:cs typeface="Karla"/>
              <a:sym typeface="Karla"/>
            </a:endParaRPr>
          </a:p>
        </p:txBody>
      </p:sp>
      <p:sp>
        <p:nvSpPr>
          <p:cNvPr id="294" name="Google Shape;294;p31"/>
          <p:cNvSpPr txBox="1"/>
          <p:nvPr/>
        </p:nvSpPr>
        <p:spPr>
          <a:xfrm>
            <a:off x="4497197" y="4288500"/>
            <a:ext cx="1590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solidFill>
                  <a:schemeClr val="dk1"/>
                </a:solidFill>
                <a:highlight>
                  <a:schemeClr val="lt1"/>
                </a:highlight>
                <a:latin typeface="Karla"/>
                <a:ea typeface="Karla"/>
                <a:cs typeface="Karla"/>
                <a:sym typeface="Karla"/>
              </a:rPr>
              <a:t>Travail champêtre “naturel” </a:t>
            </a:r>
            <a:endParaRPr sz="1100">
              <a:solidFill>
                <a:schemeClr val="dk1"/>
              </a:solidFill>
              <a:highlight>
                <a:schemeClr val="lt1"/>
              </a:highlight>
              <a:latin typeface="Karla"/>
              <a:ea typeface="Karla"/>
              <a:cs typeface="Karla"/>
              <a:sym typeface="Karla"/>
            </a:endParaRPr>
          </a:p>
        </p:txBody>
      </p:sp>
      <p:sp>
        <p:nvSpPr>
          <p:cNvPr id="313" name="Google Shape;313;p31"/>
          <p:cNvSpPr txBox="1"/>
          <p:nvPr/>
        </p:nvSpPr>
        <p:spPr>
          <a:xfrm>
            <a:off x="6285275" y="2854988"/>
            <a:ext cx="23457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solidFill>
                  <a:schemeClr val="dk1"/>
                </a:solidFill>
                <a:latin typeface="Karla"/>
                <a:ea typeface="Karla"/>
                <a:cs typeface="Karla"/>
                <a:sym typeface="Karla"/>
              </a:rPr>
              <a:t>Les femmes qui passent entre 2 et 8h par jour sur les parcelles de cacao </a:t>
            </a:r>
            <a:endParaRPr sz="1100">
              <a:solidFill>
                <a:schemeClr val="dk1"/>
              </a:solidFill>
              <a:latin typeface="Karla"/>
              <a:ea typeface="Karla"/>
              <a:cs typeface="Karla"/>
              <a:sym typeface="Karla"/>
            </a:endParaRPr>
          </a:p>
          <a:p>
            <a:pPr indent="0" lvl="0" marL="0" rtl="0" algn="ctr">
              <a:spcBef>
                <a:spcPts val="0"/>
              </a:spcBef>
              <a:spcAft>
                <a:spcPts val="0"/>
              </a:spcAft>
              <a:buNone/>
            </a:pPr>
            <a:r>
              <a:rPr b="1" lang="fr" sz="1100">
                <a:solidFill>
                  <a:srgbClr val="D06350"/>
                </a:solidFill>
                <a:latin typeface="Karla"/>
                <a:ea typeface="Karla"/>
                <a:cs typeface="Karla"/>
                <a:sym typeface="Karla"/>
              </a:rPr>
              <a:t>touchent en moyenne 20% du revenu du cacao de leur foyer </a:t>
            </a:r>
            <a:endParaRPr b="1" sz="1100">
              <a:solidFill>
                <a:srgbClr val="D06350"/>
              </a:solidFill>
              <a:latin typeface="Karla"/>
              <a:ea typeface="Karla"/>
              <a:cs typeface="Karla"/>
              <a:sym typeface="Karla"/>
            </a:endParaRPr>
          </a:p>
        </p:txBody>
      </p:sp>
      <p:sp>
        <p:nvSpPr>
          <p:cNvPr id="314" name="Google Shape;314;p31"/>
          <p:cNvSpPr txBox="1"/>
          <p:nvPr/>
        </p:nvSpPr>
        <p:spPr>
          <a:xfrm>
            <a:off x="6473375" y="3976525"/>
            <a:ext cx="1969500" cy="743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i="1" lang="fr" sz="1100">
                <a:solidFill>
                  <a:srgbClr val="C6634C"/>
                </a:solidFill>
                <a:latin typeface="Karla"/>
                <a:ea typeface="Karla"/>
                <a:cs typeface="Karla"/>
                <a:sym typeface="Karla"/>
              </a:rPr>
              <a:t>22% des 573 femmes interrogées ne connaissaient pas le revenu de leur foyer.</a:t>
            </a:r>
            <a:endParaRPr i="1" sz="1100">
              <a:solidFill>
                <a:srgbClr val="C6634C"/>
              </a:solidFill>
              <a:latin typeface="Karla"/>
              <a:ea typeface="Karla"/>
              <a:cs typeface="Karla"/>
              <a:sym typeface="Karl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2"/>
          <p:cNvSpPr/>
          <p:nvPr/>
        </p:nvSpPr>
        <p:spPr>
          <a:xfrm>
            <a:off x="0" y="-9350"/>
            <a:ext cx="9144000" cy="22473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32"/>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21" name="Google Shape;321;p32"/>
          <p:cNvSpPr txBox="1"/>
          <p:nvPr/>
        </p:nvSpPr>
        <p:spPr>
          <a:xfrm>
            <a:off x="1470025" y="771975"/>
            <a:ext cx="7712400" cy="369300"/>
          </a:xfrm>
          <a:prstGeom prst="rect">
            <a:avLst/>
          </a:prstGeom>
          <a:noFill/>
          <a:ln>
            <a:noFill/>
          </a:ln>
        </p:spPr>
        <p:txBody>
          <a:bodyPr anchorCtr="0" anchor="t" bIns="91425" lIns="91425" spcFirstLastPara="1" rIns="91425" wrap="square" tIns="91425">
            <a:spAutoFit/>
          </a:bodyPr>
          <a:lstStyle/>
          <a:p>
            <a:pPr indent="0" lvl="0" marL="89999" marR="2814016" rtl="0" algn="l">
              <a:spcBef>
                <a:spcPts val="0"/>
              </a:spcBef>
              <a:spcAft>
                <a:spcPts val="0"/>
              </a:spcAft>
              <a:buNone/>
            </a:pPr>
            <a:r>
              <a:rPr b="1" lang="fr" sz="1200">
                <a:solidFill>
                  <a:schemeClr val="dk1"/>
                </a:solidFill>
                <a:latin typeface="Karla"/>
                <a:ea typeface="Karla"/>
                <a:cs typeface="Karla"/>
                <a:sym typeface="Karla"/>
              </a:rPr>
              <a:t>Derrière le producteur précaire, l’épouse qui l’est davantage</a:t>
            </a:r>
            <a:endParaRPr b="1" sz="1200">
              <a:solidFill>
                <a:schemeClr val="dk1"/>
              </a:solidFill>
              <a:latin typeface="Karla"/>
              <a:ea typeface="Karla"/>
              <a:cs typeface="Karla"/>
              <a:sym typeface="Karla"/>
            </a:endParaRPr>
          </a:p>
        </p:txBody>
      </p:sp>
      <p:sp>
        <p:nvSpPr>
          <p:cNvPr id="322" name="Google Shape;322;p32"/>
          <p:cNvSpPr txBox="1"/>
          <p:nvPr/>
        </p:nvSpPr>
        <p:spPr>
          <a:xfrm>
            <a:off x="10796350" y="2389975"/>
            <a:ext cx="25026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1100">
              <a:solidFill>
                <a:schemeClr val="dk1"/>
              </a:solidFill>
            </a:endParaRPr>
          </a:p>
        </p:txBody>
      </p:sp>
      <p:sp>
        <p:nvSpPr>
          <p:cNvPr id="323" name="Google Shape;323;p32"/>
          <p:cNvSpPr txBox="1"/>
          <p:nvPr/>
        </p:nvSpPr>
        <p:spPr>
          <a:xfrm>
            <a:off x="1547650" y="1184250"/>
            <a:ext cx="6930900" cy="938100"/>
          </a:xfrm>
          <a:prstGeom prst="rect">
            <a:avLst/>
          </a:prstGeom>
          <a:noFill/>
          <a:ln>
            <a:noFill/>
          </a:ln>
        </p:spPr>
        <p:txBody>
          <a:bodyPr anchorCtr="0" anchor="t" bIns="91425" lIns="91425" spcFirstLastPara="1" rIns="91425" wrap="square" tIns="91425">
            <a:spAutoFit/>
          </a:bodyPr>
          <a:lstStyle/>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L’é</a:t>
            </a:r>
            <a:r>
              <a:rPr lang="fr" sz="1100">
                <a:solidFill>
                  <a:schemeClr val="dk1"/>
                </a:solidFill>
                <a:latin typeface="Karla"/>
                <a:ea typeface="Karla"/>
                <a:cs typeface="Karla"/>
                <a:sym typeface="Karla"/>
              </a:rPr>
              <a:t>poux gère les finances - il alloue à sa femme une part de son revenu pour qu’elle puisse acheter les provisions du  foyer </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Plus le foyer est précaire, plus la part allouée à l’épouse  est faible </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Or… la femme est chargée de nourrir la famille coûte que coûte </a:t>
            </a:r>
            <a:endParaRPr sz="1100">
              <a:solidFill>
                <a:schemeClr val="dk1"/>
              </a:solidFill>
              <a:latin typeface="Karla"/>
              <a:ea typeface="Karla"/>
              <a:cs typeface="Karla"/>
              <a:sym typeface="Karla"/>
            </a:endParaRPr>
          </a:p>
        </p:txBody>
      </p:sp>
      <p:sp>
        <p:nvSpPr>
          <p:cNvPr id="324" name="Google Shape;324;p32"/>
          <p:cNvSpPr txBox="1"/>
          <p:nvPr/>
        </p:nvSpPr>
        <p:spPr>
          <a:xfrm>
            <a:off x="1335950" y="2335550"/>
            <a:ext cx="7712400" cy="369300"/>
          </a:xfrm>
          <a:prstGeom prst="rect">
            <a:avLst/>
          </a:prstGeom>
          <a:noFill/>
          <a:ln>
            <a:noFill/>
          </a:ln>
        </p:spPr>
        <p:txBody>
          <a:bodyPr anchorCtr="0" anchor="t" bIns="91425" lIns="91425" spcFirstLastPara="1" rIns="91425" wrap="square" tIns="91425">
            <a:spAutoFit/>
          </a:bodyPr>
          <a:lstStyle/>
          <a:p>
            <a:pPr indent="0" lvl="0" marL="89999" marR="2814016" rtl="0" algn="l">
              <a:spcBef>
                <a:spcPts val="0"/>
              </a:spcBef>
              <a:spcAft>
                <a:spcPts val="0"/>
              </a:spcAft>
              <a:buNone/>
            </a:pPr>
            <a:r>
              <a:rPr b="1" lang="fr" sz="1200">
                <a:solidFill>
                  <a:srgbClr val="D06350"/>
                </a:solidFill>
                <a:latin typeface="Karla"/>
                <a:ea typeface="Karla"/>
                <a:cs typeface="Karla"/>
                <a:sym typeface="Karla"/>
              </a:rPr>
              <a:t>Genre, travail de la terre et changement climatique </a:t>
            </a:r>
            <a:endParaRPr b="1" sz="1200">
              <a:solidFill>
                <a:srgbClr val="D06350"/>
              </a:solidFill>
              <a:latin typeface="Karla"/>
              <a:ea typeface="Karla"/>
              <a:cs typeface="Karla"/>
              <a:sym typeface="Karla"/>
            </a:endParaRPr>
          </a:p>
        </p:txBody>
      </p:sp>
      <p:sp>
        <p:nvSpPr>
          <p:cNvPr id="325" name="Google Shape;325;p32"/>
          <p:cNvSpPr txBox="1"/>
          <p:nvPr/>
        </p:nvSpPr>
        <p:spPr>
          <a:xfrm>
            <a:off x="1636800" y="2626550"/>
            <a:ext cx="6067200" cy="2106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100">
                <a:solidFill>
                  <a:schemeClr val="dk1"/>
                </a:solidFill>
                <a:latin typeface="Karla"/>
                <a:ea typeface="Karla"/>
                <a:cs typeface="Karla"/>
                <a:sym typeface="Karla"/>
              </a:rPr>
              <a:t>Historiquement, le rôle nourricier de la femme : </a:t>
            </a:r>
            <a:endParaRPr b="1"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Le vivrier fait partie du périmètre féminin et permet de nourrir les foyers, même lorsque le revenu issu de la production de rente est terminé </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Le vivrier permet également la génération de revenus lorsque la production est bonne  </a:t>
            </a:r>
            <a:endParaRPr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t/>
            </a:r>
            <a:endParaRPr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rPr b="1" lang="fr" sz="1100">
                <a:solidFill>
                  <a:schemeClr val="dk1"/>
                </a:solidFill>
                <a:latin typeface="Karla"/>
                <a:ea typeface="Karla"/>
                <a:cs typeface="Karla"/>
                <a:sym typeface="Karla"/>
              </a:rPr>
              <a:t>Un enjeu alimentaire et une pression exacerbée sur la femme </a:t>
            </a:r>
            <a:endParaRPr b="1"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D</a:t>
            </a:r>
            <a:r>
              <a:rPr lang="fr" sz="1100">
                <a:solidFill>
                  <a:schemeClr val="dk1"/>
                </a:solidFill>
                <a:latin typeface="Karla"/>
                <a:ea typeface="Karla"/>
                <a:cs typeface="Karla"/>
                <a:sym typeface="Karla"/>
              </a:rPr>
              <a:t>es terres plus rares et moins productives qui entraînent une pression également sur l’agriculture vivrière</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Un écart frappant entre les foyers qui pratiquent la diversification des cultures dans leurs champs… et les foyers qui travaillent en monoculture </a:t>
            </a:r>
            <a:endParaRPr sz="1100">
              <a:solidFill>
                <a:schemeClr val="dk1"/>
              </a:solidFill>
              <a:latin typeface="Karla"/>
              <a:ea typeface="Karla"/>
              <a:cs typeface="Karla"/>
              <a:sym typeface="Karla"/>
            </a:endParaRPr>
          </a:p>
        </p:txBody>
      </p:sp>
      <p:sp>
        <p:nvSpPr>
          <p:cNvPr id="326" name="Google Shape;326;p32"/>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32"/>
          <p:cNvSpPr txBox="1"/>
          <p:nvPr/>
        </p:nvSpPr>
        <p:spPr>
          <a:xfrm>
            <a:off x="1719100" y="104500"/>
            <a:ext cx="674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Les difficultés des femmes &amp; productrices  </a:t>
            </a:r>
            <a:endParaRPr sz="1800">
              <a:solidFill>
                <a:schemeClr val="lt1"/>
              </a:solidFill>
              <a:latin typeface="Anton"/>
              <a:ea typeface="Anton"/>
              <a:cs typeface="Anton"/>
              <a:sym typeface="Anton"/>
            </a:endParaRPr>
          </a:p>
        </p:txBody>
      </p:sp>
      <p:pic>
        <p:nvPicPr>
          <p:cNvPr id="328" name="Google Shape;328;p32"/>
          <p:cNvPicPr preferRelativeResize="0"/>
          <p:nvPr/>
        </p:nvPicPr>
        <p:blipFill rotWithShape="1">
          <a:blip r:embed="rId3">
            <a:alphaModFix/>
          </a:blip>
          <a:srcRect b="0" l="16834" r="54536" t="17681"/>
          <a:stretch/>
        </p:blipFill>
        <p:spPr>
          <a:xfrm>
            <a:off x="0" y="-17125"/>
            <a:ext cx="1346200" cy="5160627"/>
          </a:xfrm>
          <a:prstGeom prst="rect">
            <a:avLst/>
          </a:prstGeom>
          <a:noFill/>
          <a:ln>
            <a:noFill/>
          </a:ln>
        </p:spPr>
      </p:pic>
      <p:pic>
        <p:nvPicPr>
          <p:cNvPr id="329" name="Google Shape;329;p32"/>
          <p:cNvPicPr preferRelativeResize="0"/>
          <p:nvPr/>
        </p:nvPicPr>
        <p:blipFill>
          <a:blip r:embed="rId4">
            <a:alphaModFix/>
          </a:blip>
          <a:stretch>
            <a:fillRect/>
          </a:stretch>
        </p:blipFill>
        <p:spPr>
          <a:xfrm>
            <a:off x="7836725" y="2740400"/>
            <a:ext cx="847950" cy="8479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3"/>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35" name="Google Shape;335;p33"/>
          <p:cNvSpPr/>
          <p:nvPr/>
        </p:nvSpPr>
        <p:spPr>
          <a:xfrm>
            <a:off x="0" y="-9350"/>
            <a:ext cx="9144000" cy="17079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33"/>
          <p:cNvSpPr txBox="1"/>
          <p:nvPr/>
        </p:nvSpPr>
        <p:spPr>
          <a:xfrm>
            <a:off x="10796350" y="2389975"/>
            <a:ext cx="25026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1100">
              <a:solidFill>
                <a:schemeClr val="dk1"/>
              </a:solidFill>
            </a:endParaRPr>
          </a:p>
        </p:txBody>
      </p:sp>
      <p:sp>
        <p:nvSpPr>
          <p:cNvPr id="337" name="Google Shape;337;p33"/>
          <p:cNvSpPr txBox="1"/>
          <p:nvPr/>
        </p:nvSpPr>
        <p:spPr>
          <a:xfrm>
            <a:off x="1553300" y="1055100"/>
            <a:ext cx="7234800" cy="54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100">
                <a:solidFill>
                  <a:schemeClr val="dk1"/>
                </a:solidFill>
                <a:latin typeface="Karla"/>
                <a:ea typeface="Karla"/>
                <a:cs typeface="Karla"/>
                <a:sym typeface="Karla"/>
              </a:rPr>
              <a:t>Face à la précarité des foyers et aux vulnérabilités que cela engendre pour les femmes, la nécessité de générer des revenus propres et complémentaires a été de nombreuse fois mentionnées dans les Focus Group</a:t>
            </a:r>
            <a:endParaRPr sz="1000">
              <a:solidFill>
                <a:schemeClr val="dk1"/>
              </a:solidFill>
              <a:latin typeface="Karla"/>
              <a:ea typeface="Karla"/>
              <a:cs typeface="Karla"/>
              <a:sym typeface="Karla"/>
            </a:endParaRPr>
          </a:p>
        </p:txBody>
      </p:sp>
      <p:sp>
        <p:nvSpPr>
          <p:cNvPr id="338" name="Google Shape;338;p33"/>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33"/>
          <p:cNvSpPr txBox="1"/>
          <p:nvPr/>
        </p:nvSpPr>
        <p:spPr>
          <a:xfrm>
            <a:off x="1566700" y="104500"/>
            <a:ext cx="674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Les difficultés des femmes &amp; productrices  </a:t>
            </a:r>
            <a:endParaRPr sz="1800">
              <a:solidFill>
                <a:schemeClr val="lt1"/>
              </a:solidFill>
              <a:latin typeface="Anton"/>
              <a:ea typeface="Anton"/>
              <a:cs typeface="Anton"/>
              <a:sym typeface="Anton"/>
            </a:endParaRPr>
          </a:p>
        </p:txBody>
      </p:sp>
      <p:sp>
        <p:nvSpPr>
          <p:cNvPr id="340" name="Google Shape;340;p33"/>
          <p:cNvSpPr txBox="1"/>
          <p:nvPr/>
        </p:nvSpPr>
        <p:spPr>
          <a:xfrm>
            <a:off x="1469875" y="731250"/>
            <a:ext cx="6440100" cy="369300"/>
          </a:xfrm>
          <a:prstGeom prst="rect">
            <a:avLst/>
          </a:prstGeom>
          <a:noFill/>
          <a:ln>
            <a:noFill/>
          </a:ln>
        </p:spPr>
        <p:txBody>
          <a:bodyPr anchorCtr="0" anchor="t" bIns="91425" lIns="91425" spcFirstLastPara="1" rIns="91425" wrap="square" tIns="91425">
            <a:spAutoFit/>
          </a:bodyPr>
          <a:lstStyle/>
          <a:p>
            <a:pPr indent="0" lvl="0" marL="89999" marR="0" rtl="0" algn="l">
              <a:spcBef>
                <a:spcPts val="0"/>
              </a:spcBef>
              <a:spcAft>
                <a:spcPts val="0"/>
              </a:spcAft>
              <a:buNone/>
            </a:pPr>
            <a:r>
              <a:rPr b="1" lang="fr" sz="1200">
                <a:solidFill>
                  <a:schemeClr val="dk1"/>
                </a:solidFill>
                <a:latin typeface="Karla"/>
                <a:ea typeface="Karla"/>
                <a:cs typeface="Karla"/>
                <a:sym typeface="Karla"/>
              </a:rPr>
              <a:t>L’autonomisation des femmes : clés de la résilience des ménages </a:t>
            </a:r>
            <a:endParaRPr b="1" sz="1200">
              <a:solidFill>
                <a:schemeClr val="dk1"/>
              </a:solidFill>
              <a:latin typeface="Karla"/>
              <a:ea typeface="Karla"/>
              <a:cs typeface="Karla"/>
              <a:sym typeface="Karla"/>
            </a:endParaRPr>
          </a:p>
        </p:txBody>
      </p:sp>
      <p:pic>
        <p:nvPicPr>
          <p:cNvPr id="341" name="Google Shape;341;p33"/>
          <p:cNvPicPr preferRelativeResize="0"/>
          <p:nvPr/>
        </p:nvPicPr>
        <p:blipFill rotWithShape="1">
          <a:blip r:embed="rId3">
            <a:alphaModFix/>
          </a:blip>
          <a:srcRect b="0" l="16834" r="54536" t="17681"/>
          <a:stretch/>
        </p:blipFill>
        <p:spPr>
          <a:xfrm>
            <a:off x="0" y="-17125"/>
            <a:ext cx="1346200" cy="5160627"/>
          </a:xfrm>
          <a:prstGeom prst="rect">
            <a:avLst/>
          </a:prstGeom>
          <a:noFill/>
          <a:ln>
            <a:noFill/>
          </a:ln>
        </p:spPr>
      </p:pic>
      <p:sp>
        <p:nvSpPr>
          <p:cNvPr id="342" name="Google Shape;342;p33"/>
          <p:cNvSpPr txBox="1"/>
          <p:nvPr/>
        </p:nvSpPr>
        <p:spPr>
          <a:xfrm>
            <a:off x="1471900" y="3314075"/>
            <a:ext cx="7234800" cy="354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100">
                <a:solidFill>
                  <a:srgbClr val="D06350"/>
                </a:solidFill>
                <a:latin typeface="Karla"/>
                <a:ea typeface="Karla"/>
                <a:cs typeface="Karla"/>
                <a:sym typeface="Karla"/>
              </a:rPr>
              <a:t>Impact de l’autonomisation économique des femmes sur leur pouvoir de décision</a:t>
            </a:r>
            <a:r>
              <a:rPr b="1" lang="fr" sz="1100">
                <a:solidFill>
                  <a:srgbClr val="D06350"/>
                </a:solidFill>
                <a:latin typeface="Karla"/>
                <a:ea typeface="Karla"/>
                <a:cs typeface="Karla"/>
                <a:sym typeface="Karla"/>
              </a:rPr>
              <a:t> </a:t>
            </a:r>
            <a:endParaRPr b="1" sz="1100">
              <a:solidFill>
                <a:srgbClr val="D06350"/>
              </a:solidFill>
            </a:endParaRPr>
          </a:p>
        </p:txBody>
      </p:sp>
      <p:sp>
        <p:nvSpPr>
          <p:cNvPr id="343" name="Google Shape;343;p33"/>
          <p:cNvSpPr txBox="1"/>
          <p:nvPr/>
        </p:nvSpPr>
        <p:spPr>
          <a:xfrm>
            <a:off x="1461975" y="1709850"/>
            <a:ext cx="7365300" cy="15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1" lang="fr" sz="1100">
                <a:solidFill>
                  <a:srgbClr val="D06350"/>
                </a:solidFill>
                <a:latin typeface="Karla"/>
                <a:ea typeface="Karla"/>
                <a:cs typeface="Karla"/>
                <a:sym typeface="Karla"/>
              </a:rPr>
              <a:t>Besoins associés : </a:t>
            </a:r>
            <a:endParaRPr b="1" sz="1000">
              <a:solidFill>
                <a:schemeClr val="dk1"/>
              </a:solidFill>
              <a:latin typeface="Karla"/>
              <a:ea typeface="Karla"/>
              <a:cs typeface="Karla"/>
              <a:sym typeface="Karla"/>
            </a:endParaRPr>
          </a:p>
          <a:p>
            <a:pPr indent="-158750" lvl="0" marL="179999" rtl="0" algn="l">
              <a:lnSpc>
                <a:spcPct val="115000"/>
              </a:lnSpc>
              <a:spcBef>
                <a:spcPts val="1000"/>
              </a:spcBef>
              <a:spcAft>
                <a:spcPts val="0"/>
              </a:spcAft>
              <a:buClr>
                <a:schemeClr val="dk1"/>
              </a:buClr>
              <a:buSzPts val="1000"/>
              <a:buFont typeface="Karla"/>
              <a:buChar char="●"/>
            </a:pPr>
            <a:r>
              <a:rPr b="1" lang="fr" sz="1000">
                <a:solidFill>
                  <a:schemeClr val="dk1"/>
                </a:solidFill>
                <a:latin typeface="Karla"/>
                <a:ea typeface="Karla"/>
                <a:cs typeface="Karla"/>
                <a:sym typeface="Karla"/>
              </a:rPr>
              <a:t>Alphabétisation et niveau scolaire </a:t>
            </a:r>
            <a:endParaRPr sz="1000">
              <a:solidFill>
                <a:schemeClr val="dk1"/>
              </a:solidFill>
              <a:latin typeface="Karla"/>
              <a:ea typeface="Karla"/>
              <a:cs typeface="Karla"/>
              <a:sym typeface="Karla"/>
            </a:endParaRPr>
          </a:p>
          <a:p>
            <a:pPr indent="-168275" lvl="1" marL="360000" marR="0" rtl="0" algn="l">
              <a:lnSpc>
                <a:spcPct val="115000"/>
              </a:lnSpc>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Impact des niveaux d’alphabétisation entre hommes et femmes sur la capacité à calculer et comprendre la répartition des revenus </a:t>
            </a:r>
            <a:endParaRPr sz="1000">
              <a:solidFill>
                <a:schemeClr val="dk1"/>
              </a:solidFill>
              <a:latin typeface="Karla"/>
              <a:ea typeface="Karla"/>
              <a:cs typeface="Karla"/>
              <a:sym typeface="Karla"/>
            </a:endParaRPr>
          </a:p>
          <a:p>
            <a:pPr indent="-168275" lvl="1" marL="360000" marR="0" rtl="0" algn="l">
              <a:lnSpc>
                <a:spcPct val="115000"/>
              </a:lnSpc>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Corrélation forte entre le niveau d’éducation, la propriété, la prise de décision sur l’utilisation du revenu des foyers, les revenus générés par des AGRs*</a:t>
            </a:r>
            <a:endParaRPr sz="1000">
              <a:solidFill>
                <a:schemeClr val="dk1"/>
              </a:solidFill>
              <a:latin typeface="Karla"/>
              <a:ea typeface="Karla"/>
              <a:cs typeface="Karla"/>
              <a:sym typeface="Karla"/>
            </a:endParaRPr>
          </a:p>
          <a:p>
            <a:pPr indent="-158750" lvl="0" marL="179999" marR="0" rtl="0" algn="l">
              <a:lnSpc>
                <a:spcPct val="115000"/>
              </a:lnSpc>
              <a:spcBef>
                <a:spcPts val="0"/>
              </a:spcBef>
              <a:spcAft>
                <a:spcPts val="0"/>
              </a:spcAft>
              <a:buClr>
                <a:schemeClr val="dk1"/>
              </a:buClr>
              <a:buSzPts val="1000"/>
              <a:buFont typeface="Karla"/>
              <a:buChar char="●"/>
            </a:pPr>
            <a:r>
              <a:rPr b="1" lang="fr" sz="1000">
                <a:solidFill>
                  <a:schemeClr val="dk1"/>
                </a:solidFill>
                <a:latin typeface="Karla"/>
                <a:ea typeface="Karla"/>
                <a:cs typeface="Karla"/>
                <a:sym typeface="Karla"/>
              </a:rPr>
              <a:t>Augmentation de la capacité d’investissement des femmes </a:t>
            </a:r>
            <a:endParaRPr b="1" sz="1000">
              <a:solidFill>
                <a:schemeClr val="dk1"/>
              </a:solidFill>
              <a:latin typeface="Karla"/>
              <a:ea typeface="Karla"/>
              <a:cs typeface="Karla"/>
              <a:sym typeface="Karla"/>
            </a:endParaRPr>
          </a:p>
        </p:txBody>
      </p:sp>
      <p:pic>
        <p:nvPicPr>
          <p:cNvPr id="344" name="Google Shape;344;p33"/>
          <p:cNvPicPr preferRelativeResize="0"/>
          <p:nvPr/>
        </p:nvPicPr>
        <p:blipFill>
          <a:blip r:embed="rId4">
            <a:alphaModFix/>
          </a:blip>
          <a:stretch>
            <a:fillRect/>
          </a:stretch>
        </p:blipFill>
        <p:spPr>
          <a:xfrm>
            <a:off x="1553300" y="3725800"/>
            <a:ext cx="2438441" cy="892300"/>
          </a:xfrm>
          <a:prstGeom prst="rect">
            <a:avLst/>
          </a:prstGeom>
          <a:noFill/>
          <a:ln>
            <a:noFill/>
          </a:ln>
        </p:spPr>
      </p:pic>
      <p:pic>
        <p:nvPicPr>
          <p:cNvPr id="345" name="Google Shape;345;p33"/>
          <p:cNvPicPr preferRelativeResize="0"/>
          <p:nvPr/>
        </p:nvPicPr>
        <p:blipFill>
          <a:blip r:embed="rId5">
            <a:alphaModFix/>
          </a:blip>
          <a:stretch>
            <a:fillRect/>
          </a:stretch>
        </p:blipFill>
        <p:spPr>
          <a:xfrm>
            <a:off x="4198841" y="3725800"/>
            <a:ext cx="4047218" cy="892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4"/>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51" name="Google Shape;351;p34"/>
          <p:cNvSpPr/>
          <p:nvPr/>
        </p:nvSpPr>
        <p:spPr>
          <a:xfrm>
            <a:off x="0" y="-9350"/>
            <a:ext cx="9144000" cy="13332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34"/>
          <p:cNvSpPr txBox="1"/>
          <p:nvPr/>
        </p:nvSpPr>
        <p:spPr>
          <a:xfrm>
            <a:off x="10796350" y="2389975"/>
            <a:ext cx="25026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1100">
              <a:solidFill>
                <a:schemeClr val="dk1"/>
              </a:solidFill>
            </a:endParaRPr>
          </a:p>
        </p:txBody>
      </p:sp>
      <p:sp>
        <p:nvSpPr>
          <p:cNvPr id="353" name="Google Shape;353;p34"/>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34"/>
          <p:cNvSpPr txBox="1"/>
          <p:nvPr/>
        </p:nvSpPr>
        <p:spPr>
          <a:xfrm>
            <a:off x="1566700" y="104500"/>
            <a:ext cx="674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Les difficultés des femmes &amp; productrices  </a:t>
            </a:r>
            <a:endParaRPr sz="1800">
              <a:solidFill>
                <a:schemeClr val="lt1"/>
              </a:solidFill>
              <a:latin typeface="Anton"/>
              <a:ea typeface="Anton"/>
              <a:cs typeface="Anton"/>
              <a:sym typeface="Anton"/>
            </a:endParaRPr>
          </a:p>
        </p:txBody>
      </p:sp>
      <p:sp>
        <p:nvSpPr>
          <p:cNvPr id="355" name="Google Shape;355;p34"/>
          <p:cNvSpPr txBox="1"/>
          <p:nvPr/>
        </p:nvSpPr>
        <p:spPr>
          <a:xfrm>
            <a:off x="1469875" y="731250"/>
            <a:ext cx="7473900" cy="554100"/>
          </a:xfrm>
          <a:prstGeom prst="rect">
            <a:avLst/>
          </a:prstGeom>
          <a:noFill/>
          <a:ln>
            <a:noFill/>
          </a:ln>
        </p:spPr>
        <p:txBody>
          <a:bodyPr anchorCtr="0" anchor="t" bIns="91425" lIns="91425" spcFirstLastPara="1" rIns="91425" wrap="square" tIns="91425">
            <a:spAutoFit/>
          </a:bodyPr>
          <a:lstStyle/>
          <a:p>
            <a:pPr indent="0" lvl="0" marL="89999" marR="0" rtl="0" algn="l">
              <a:spcBef>
                <a:spcPts val="0"/>
              </a:spcBef>
              <a:spcAft>
                <a:spcPts val="0"/>
              </a:spcAft>
              <a:buNone/>
            </a:pPr>
            <a:r>
              <a:rPr b="1" lang="fr" sz="1200">
                <a:solidFill>
                  <a:schemeClr val="dk1"/>
                </a:solidFill>
                <a:latin typeface="Karla"/>
                <a:ea typeface="Karla"/>
                <a:cs typeface="Karla"/>
                <a:sym typeface="Karla"/>
              </a:rPr>
              <a:t>Corrélation entre le niveau d’éducation et  la propriété, la prise de décision sur l’utilisation du revenu des foyers, les revenus généré par des AGRs</a:t>
            </a:r>
            <a:endParaRPr b="1" sz="1200">
              <a:solidFill>
                <a:schemeClr val="dk1"/>
              </a:solidFill>
              <a:latin typeface="Karla"/>
              <a:ea typeface="Karla"/>
              <a:cs typeface="Karla"/>
              <a:sym typeface="Karla"/>
            </a:endParaRPr>
          </a:p>
        </p:txBody>
      </p:sp>
      <p:pic>
        <p:nvPicPr>
          <p:cNvPr id="356" name="Google Shape;356;p34"/>
          <p:cNvPicPr preferRelativeResize="0"/>
          <p:nvPr/>
        </p:nvPicPr>
        <p:blipFill rotWithShape="1">
          <a:blip r:embed="rId3">
            <a:alphaModFix/>
          </a:blip>
          <a:srcRect b="0" l="16834" r="54536" t="17681"/>
          <a:stretch/>
        </p:blipFill>
        <p:spPr>
          <a:xfrm>
            <a:off x="0" y="-17125"/>
            <a:ext cx="1346200" cy="5160627"/>
          </a:xfrm>
          <a:prstGeom prst="rect">
            <a:avLst/>
          </a:prstGeom>
          <a:noFill/>
          <a:ln>
            <a:noFill/>
          </a:ln>
        </p:spPr>
      </p:pic>
      <p:pic>
        <p:nvPicPr>
          <p:cNvPr id="357" name="Google Shape;357;p34"/>
          <p:cNvPicPr preferRelativeResize="0"/>
          <p:nvPr/>
        </p:nvPicPr>
        <p:blipFill>
          <a:blip r:embed="rId4">
            <a:alphaModFix/>
          </a:blip>
          <a:stretch>
            <a:fillRect/>
          </a:stretch>
        </p:blipFill>
        <p:spPr>
          <a:xfrm>
            <a:off x="1518325" y="1379700"/>
            <a:ext cx="2792521" cy="1269925"/>
          </a:xfrm>
          <a:prstGeom prst="rect">
            <a:avLst/>
          </a:prstGeom>
          <a:noFill/>
          <a:ln>
            <a:noFill/>
          </a:ln>
        </p:spPr>
      </p:pic>
      <p:pic>
        <p:nvPicPr>
          <p:cNvPr id="358" name="Google Shape;358;p34"/>
          <p:cNvPicPr preferRelativeResize="0"/>
          <p:nvPr/>
        </p:nvPicPr>
        <p:blipFill>
          <a:blip r:embed="rId5">
            <a:alphaModFix/>
          </a:blip>
          <a:stretch>
            <a:fillRect/>
          </a:stretch>
        </p:blipFill>
        <p:spPr>
          <a:xfrm>
            <a:off x="1518324" y="2700062"/>
            <a:ext cx="6740399" cy="1154176"/>
          </a:xfrm>
          <a:prstGeom prst="rect">
            <a:avLst/>
          </a:prstGeom>
          <a:noFill/>
          <a:ln>
            <a:noFill/>
          </a:ln>
        </p:spPr>
      </p:pic>
      <p:pic>
        <p:nvPicPr>
          <p:cNvPr id="359" name="Google Shape;359;p34"/>
          <p:cNvPicPr preferRelativeResize="0"/>
          <p:nvPr/>
        </p:nvPicPr>
        <p:blipFill>
          <a:blip r:embed="rId6">
            <a:alphaModFix/>
          </a:blip>
          <a:stretch>
            <a:fillRect/>
          </a:stretch>
        </p:blipFill>
        <p:spPr>
          <a:xfrm>
            <a:off x="1518324" y="3904675"/>
            <a:ext cx="6740399" cy="11664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p:nvPr/>
        </p:nvSpPr>
        <p:spPr>
          <a:xfrm>
            <a:off x="0" y="-10716"/>
            <a:ext cx="4572000" cy="5154300"/>
          </a:xfrm>
          <a:prstGeom prst="rect">
            <a:avLst/>
          </a:prstGeom>
          <a:solidFill>
            <a:srgbClr val="C7634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 name="Google Shape;92;p17"/>
          <p:cNvSpPr/>
          <p:nvPr/>
        </p:nvSpPr>
        <p:spPr>
          <a:xfrm>
            <a:off x="-2027906" y="3624189"/>
            <a:ext cx="3665946" cy="3596076"/>
          </a:xfrm>
          <a:custGeom>
            <a:rect b="b" l="l" r="r" t="t"/>
            <a:pathLst>
              <a:path extrusionOk="0" h="245" w="250">
                <a:moveTo>
                  <a:pt x="0" y="135"/>
                </a:moveTo>
                <a:cubicBezTo>
                  <a:pt x="0" y="63"/>
                  <a:pt x="52" y="0"/>
                  <a:pt x="120" y="2"/>
                </a:cubicBezTo>
                <a:cubicBezTo>
                  <a:pt x="189" y="3"/>
                  <a:pt x="250" y="47"/>
                  <a:pt x="250" y="117"/>
                </a:cubicBezTo>
                <a:cubicBezTo>
                  <a:pt x="250" y="187"/>
                  <a:pt x="214" y="245"/>
                  <a:pt x="126" y="245"/>
                </a:cubicBezTo>
                <a:cubicBezTo>
                  <a:pt x="68" y="245"/>
                  <a:pt x="0" y="216"/>
                  <a:pt x="0" y="135"/>
                </a:cubicBezTo>
              </a:path>
            </a:pathLst>
          </a:custGeom>
          <a:solidFill>
            <a:srgbClr val="8A262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3" name="Google Shape;93;p17"/>
          <p:cNvSpPr txBox="1"/>
          <p:nvPr>
            <p:ph idx="1" type="body"/>
          </p:nvPr>
        </p:nvSpPr>
        <p:spPr>
          <a:xfrm>
            <a:off x="478600" y="1098975"/>
            <a:ext cx="3874500" cy="37806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SzPts val="1018"/>
              <a:buNone/>
            </a:pPr>
            <a:r>
              <a:rPr lang="fr" sz="1110">
                <a:solidFill>
                  <a:schemeClr val="lt1"/>
                </a:solidFill>
                <a:latin typeface="Trebuchet MS"/>
                <a:ea typeface="Trebuchet MS"/>
                <a:cs typeface="Trebuchet MS"/>
                <a:sym typeface="Trebuchet MS"/>
              </a:rPr>
              <a:t>Empow’Her est une organisation qui soutient le déploiement d’un </a:t>
            </a:r>
            <a:r>
              <a:rPr b="1" lang="fr" sz="1110">
                <a:solidFill>
                  <a:schemeClr val="lt1"/>
                </a:solidFill>
                <a:latin typeface="Trebuchet MS"/>
                <a:ea typeface="Trebuchet MS"/>
                <a:cs typeface="Trebuchet MS"/>
                <a:sym typeface="Trebuchet MS"/>
              </a:rPr>
              <a:t>entrepreneuriat féministe dans le monde</a:t>
            </a:r>
            <a:r>
              <a:rPr lang="fr" sz="1110">
                <a:solidFill>
                  <a:schemeClr val="lt1"/>
                </a:solidFill>
                <a:latin typeface="Trebuchet MS"/>
                <a:ea typeface="Trebuchet MS"/>
                <a:cs typeface="Trebuchet MS"/>
                <a:sym typeface="Trebuchet MS"/>
              </a:rPr>
              <a:t>, comme vecteur d’égalité dans l’économie et la société.</a:t>
            </a:r>
            <a:endParaRPr sz="1110">
              <a:solidFill>
                <a:schemeClr val="lt1"/>
              </a:solidFill>
              <a:latin typeface="Lato"/>
              <a:ea typeface="Lato"/>
              <a:cs typeface="Lato"/>
              <a:sym typeface="Lato"/>
            </a:endParaRPr>
          </a:p>
          <a:p>
            <a:pPr indent="0" lvl="0" marL="0" rtl="0" algn="l">
              <a:lnSpc>
                <a:spcPct val="115000"/>
              </a:lnSpc>
              <a:spcBef>
                <a:spcPts val="0"/>
              </a:spcBef>
              <a:spcAft>
                <a:spcPts val="0"/>
              </a:spcAft>
              <a:buSzPts val="1018"/>
              <a:buNone/>
            </a:pPr>
            <a:r>
              <a:t/>
            </a:r>
            <a:endParaRPr sz="1110">
              <a:solidFill>
                <a:schemeClr val="lt1"/>
              </a:solidFill>
              <a:latin typeface="Lato"/>
              <a:ea typeface="Lato"/>
              <a:cs typeface="Lato"/>
              <a:sym typeface="Lato"/>
            </a:endParaRPr>
          </a:p>
          <a:p>
            <a:pPr indent="0" lvl="0" marL="0" rtl="0" algn="l">
              <a:lnSpc>
                <a:spcPct val="115000"/>
              </a:lnSpc>
              <a:spcBef>
                <a:spcPts val="0"/>
              </a:spcBef>
              <a:spcAft>
                <a:spcPts val="0"/>
              </a:spcAft>
              <a:buSzPts val="1018"/>
              <a:buNone/>
            </a:pPr>
            <a:r>
              <a:rPr lang="fr" sz="1110">
                <a:solidFill>
                  <a:schemeClr val="lt1"/>
                </a:solidFill>
                <a:latin typeface="Lato"/>
                <a:ea typeface="Lato"/>
                <a:cs typeface="Lato"/>
                <a:sym typeface="Lato"/>
              </a:rPr>
              <a:t>Grâce à nos </a:t>
            </a:r>
            <a:r>
              <a:rPr b="1" lang="fr" sz="1110">
                <a:solidFill>
                  <a:schemeClr val="lt1"/>
                </a:solidFill>
                <a:latin typeface="Lato"/>
                <a:ea typeface="Lato"/>
                <a:cs typeface="Lato"/>
                <a:sym typeface="Lato"/>
              </a:rPr>
              <a:t>solutions d’accompagnement innovantes </a:t>
            </a:r>
            <a:r>
              <a:rPr lang="fr" sz="1110">
                <a:solidFill>
                  <a:schemeClr val="lt1"/>
                </a:solidFill>
                <a:latin typeface="Lato"/>
                <a:ea typeface="Lato"/>
                <a:cs typeface="Lato"/>
                <a:sym typeface="Lato"/>
              </a:rPr>
              <a:t>et une </a:t>
            </a:r>
            <a:r>
              <a:rPr b="1" lang="fr" sz="1110">
                <a:solidFill>
                  <a:schemeClr val="lt1"/>
                </a:solidFill>
                <a:latin typeface="Lato"/>
                <a:ea typeface="Lato"/>
                <a:cs typeface="Lato"/>
                <a:sym typeface="Lato"/>
              </a:rPr>
              <a:t>approche systémique</a:t>
            </a:r>
            <a:r>
              <a:rPr lang="fr" sz="1110">
                <a:solidFill>
                  <a:schemeClr val="lt1"/>
                </a:solidFill>
                <a:latin typeface="Lato"/>
                <a:ea typeface="Lato"/>
                <a:cs typeface="Lato"/>
                <a:sym typeface="Lato"/>
              </a:rPr>
              <a:t> du changement, Empow’Her vise à réorienter le potentiel entrepreneurial vers un agenda féministe, prenant en compte l’ensemble des défis sociaux, sociétaux et écologiques de notre temps. </a:t>
            </a:r>
            <a:endParaRPr sz="1110">
              <a:solidFill>
                <a:schemeClr val="lt1"/>
              </a:solidFill>
              <a:latin typeface="Lato"/>
              <a:ea typeface="Lato"/>
              <a:cs typeface="Lato"/>
              <a:sym typeface="Lato"/>
            </a:endParaRPr>
          </a:p>
          <a:p>
            <a:pPr indent="0" lvl="0" marL="0" rtl="0" algn="l">
              <a:lnSpc>
                <a:spcPct val="115000"/>
              </a:lnSpc>
              <a:spcBef>
                <a:spcPts val="0"/>
              </a:spcBef>
              <a:spcAft>
                <a:spcPts val="0"/>
              </a:spcAft>
              <a:buSzPts val="1018"/>
              <a:buNone/>
            </a:pPr>
            <a:r>
              <a:t/>
            </a:r>
            <a:endParaRPr sz="1110">
              <a:solidFill>
                <a:schemeClr val="lt1"/>
              </a:solidFill>
              <a:latin typeface="Lato"/>
              <a:ea typeface="Lato"/>
              <a:cs typeface="Lato"/>
              <a:sym typeface="Lato"/>
            </a:endParaRPr>
          </a:p>
          <a:p>
            <a:pPr indent="0" lvl="0" marL="0" rtl="0" algn="l">
              <a:lnSpc>
                <a:spcPct val="115000"/>
              </a:lnSpc>
              <a:spcBef>
                <a:spcPts val="0"/>
              </a:spcBef>
              <a:spcAft>
                <a:spcPts val="0"/>
              </a:spcAft>
              <a:buSzPts val="1018"/>
              <a:buNone/>
            </a:pPr>
            <a:r>
              <a:rPr lang="fr" sz="1110">
                <a:solidFill>
                  <a:schemeClr val="lt1"/>
                </a:solidFill>
                <a:latin typeface="Lato"/>
                <a:ea typeface="Lato"/>
                <a:cs typeface="Lato"/>
                <a:sym typeface="Lato"/>
              </a:rPr>
              <a:t>Empow’Her vise à </a:t>
            </a:r>
            <a:r>
              <a:rPr b="1" lang="fr" sz="1110">
                <a:solidFill>
                  <a:schemeClr val="lt1"/>
                </a:solidFill>
                <a:latin typeface="Lato"/>
                <a:ea typeface="Lato"/>
                <a:cs typeface="Lato"/>
                <a:sym typeface="Lato"/>
              </a:rPr>
              <a:t>redéfinir les règles de l’écosystème,</a:t>
            </a:r>
            <a:r>
              <a:rPr lang="fr" sz="1110">
                <a:solidFill>
                  <a:schemeClr val="lt1"/>
                </a:solidFill>
                <a:latin typeface="Lato"/>
                <a:ea typeface="Lato"/>
                <a:cs typeface="Lato"/>
                <a:sym typeface="Lato"/>
              </a:rPr>
              <a:t> pour aller vers plus de </a:t>
            </a:r>
            <a:r>
              <a:rPr b="1" lang="fr" sz="1110">
                <a:solidFill>
                  <a:schemeClr val="lt1"/>
                </a:solidFill>
                <a:latin typeface="Lato"/>
                <a:ea typeface="Lato"/>
                <a:cs typeface="Lato"/>
                <a:sym typeface="Lato"/>
              </a:rPr>
              <a:t>durabilité</a:t>
            </a:r>
            <a:r>
              <a:rPr lang="fr" sz="1110">
                <a:solidFill>
                  <a:schemeClr val="lt1"/>
                </a:solidFill>
                <a:latin typeface="Lato"/>
                <a:ea typeface="Lato"/>
                <a:cs typeface="Lato"/>
                <a:sym typeface="Lato"/>
              </a:rPr>
              <a:t>, d’</a:t>
            </a:r>
            <a:r>
              <a:rPr b="1" lang="fr" sz="1110">
                <a:solidFill>
                  <a:schemeClr val="lt1"/>
                </a:solidFill>
                <a:latin typeface="Lato"/>
                <a:ea typeface="Lato"/>
                <a:cs typeface="Lato"/>
                <a:sym typeface="Lato"/>
              </a:rPr>
              <a:t>égalité</a:t>
            </a:r>
            <a:r>
              <a:rPr lang="fr" sz="1110">
                <a:solidFill>
                  <a:schemeClr val="lt1"/>
                </a:solidFill>
                <a:latin typeface="Lato"/>
                <a:ea typeface="Lato"/>
                <a:cs typeface="Lato"/>
                <a:sym typeface="Lato"/>
              </a:rPr>
              <a:t>, d’</a:t>
            </a:r>
            <a:r>
              <a:rPr b="1" lang="fr" sz="1110">
                <a:solidFill>
                  <a:schemeClr val="lt1"/>
                </a:solidFill>
                <a:latin typeface="Lato"/>
                <a:ea typeface="Lato"/>
                <a:cs typeface="Lato"/>
                <a:sym typeface="Lato"/>
              </a:rPr>
              <a:t>inclusivité</a:t>
            </a:r>
            <a:r>
              <a:rPr lang="fr" sz="1110">
                <a:solidFill>
                  <a:schemeClr val="lt1"/>
                </a:solidFill>
                <a:latin typeface="Lato"/>
                <a:ea typeface="Lato"/>
                <a:cs typeface="Lato"/>
                <a:sym typeface="Lato"/>
              </a:rPr>
              <a:t>, afin de redistribuer plus équitablement le pouvoir — notamment économique — vers les femmes et minorités de genre.</a:t>
            </a:r>
            <a:endParaRPr sz="1110">
              <a:solidFill>
                <a:schemeClr val="lt1"/>
              </a:solidFill>
              <a:latin typeface="Trebuchet MS"/>
              <a:ea typeface="Trebuchet MS"/>
              <a:cs typeface="Trebuchet MS"/>
              <a:sym typeface="Trebuchet MS"/>
            </a:endParaRPr>
          </a:p>
          <a:p>
            <a:pPr indent="0" lvl="0" marL="0" rtl="0" algn="l">
              <a:lnSpc>
                <a:spcPct val="115000"/>
              </a:lnSpc>
              <a:spcBef>
                <a:spcPts val="0"/>
              </a:spcBef>
              <a:spcAft>
                <a:spcPts val="0"/>
              </a:spcAft>
              <a:buSzPts val="1018"/>
              <a:buNone/>
            </a:pPr>
            <a:r>
              <a:t/>
            </a:r>
            <a:endParaRPr sz="1110">
              <a:solidFill>
                <a:schemeClr val="lt1"/>
              </a:solidFill>
              <a:latin typeface="Trebuchet MS"/>
              <a:ea typeface="Trebuchet MS"/>
              <a:cs typeface="Trebuchet MS"/>
              <a:sym typeface="Trebuchet MS"/>
            </a:endParaRPr>
          </a:p>
          <a:p>
            <a:pPr indent="0" lvl="0" marL="0" rtl="0" algn="l">
              <a:lnSpc>
                <a:spcPct val="115000"/>
              </a:lnSpc>
              <a:spcBef>
                <a:spcPts val="0"/>
              </a:spcBef>
              <a:spcAft>
                <a:spcPts val="0"/>
              </a:spcAft>
              <a:buSzPts val="1018"/>
              <a:buNone/>
            </a:pPr>
            <a:r>
              <a:rPr lang="fr" sz="1110">
                <a:solidFill>
                  <a:schemeClr val="lt1"/>
                </a:solidFill>
                <a:latin typeface="Trebuchet MS"/>
                <a:ea typeface="Trebuchet MS"/>
                <a:cs typeface="Trebuchet MS"/>
                <a:sym typeface="Trebuchet MS"/>
              </a:rPr>
              <a:t>Les valeurs qui portent nos actions sont l’</a:t>
            </a:r>
            <a:r>
              <a:rPr b="1" lang="fr" sz="1110">
                <a:solidFill>
                  <a:schemeClr val="lt1"/>
                </a:solidFill>
                <a:latin typeface="Trebuchet MS"/>
                <a:ea typeface="Trebuchet MS"/>
                <a:cs typeface="Trebuchet MS"/>
                <a:sym typeface="Trebuchet MS"/>
              </a:rPr>
              <a:t>égalité</a:t>
            </a:r>
            <a:r>
              <a:rPr lang="fr" sz="1110">
                <a:solidFill>
                  <a:schemeClr val="lt1"/>
                </a:solidFill>
                <a:latin typeface="Trebuchet MS"/>
                <a:ea typeface="Trebuchet MS"/>
                <a:cs typeface="Trebuchet MS"/>
                <a:sym typeface="Trebuchet MS"/>
              </a:rPr>
              <a:t>, la </a:t>
            </a:r>
            <a:r>
              <a:rPr b="1" lang="fr" sz="1110">
                <a:solidFill>
                  <a:schemeClr val="lt1"/>
                </a:solidFill>
                <a:latin typeface="Trebuchet MS"/>
                <a:ea typeface="Trebuchet MS"/>
                <a:cs typeface="Trebuchet MS"/>
                <a:sym typeface="Trebuchet MS"/>
              </a:rPr>
              <a:t>sororité</a:t>
            </a:r>
            <a:r>
              <a:rPr lang="fr" sz="1110">
                <a:solidFill>
                  <a:schemeClr val="lt1"/>
                </a:solidFill>
                <a:latin typeface="Trebuchet MS"/>
                <a:ea typeface="Trebuchet MS"/>
                <a:cs typeface="Trebuchet MS"/>
                <a:sym typeface="Trebuchet MS"/>
              </a:rPr>
              <a:t>, l’</a:t>
            </a:r>
            <a:r>
              <a:rPr b="1" lang="fr" sz="1110">
                <a:solidFill>
                  <a:schemeClr val="lt1"/>
                </a:solidFill>
                <a:latin typeface="Trebuchet MS"/>
                <a:ea typeface="Trebuchet MS"/>
                <a:cs typeface="Trebuchet MS"/>
                <a:sym typeface="Trebuchet MS"/>
              </a:rPr>
              <a:t>autonomie</a:t>
            </a:r>
            <a:r>
              <a:rPr lang="fr" sz="1110">
                <a:solidFill>
                  <a:schemeClr val="lt1"/>
                </a:solidFill>
                <a:latin typeface="Trebuchet MS"/>
                <a:ea typeface="Trebuchet MS"/>
                <a:cs typeface="Trebuchet MS"/>
                <a:sym typeface="Trebuchet MS"/>
              </a:rPr>
              <a:t> et l’</a:t>
            </a:r>
            <a:r>
              <a:rPr b="1" lang="fr" sz="1110">
                <a:solidFill>
                  <a:schemeClr val="lt1"/>
                </a:solidFill>
                <a:latin typeface="Trebuchet MS"/>
                <a:ea typeface="Trebuchet MS"/>
                <a:cs typeface="Trebuchet MS"/>
                <a:sym typeface="Trebuchet MS"/>
              </a:rPr>
              <a:t>audace</a:t>
            </a:r>
            <a:r>
              <a:rPr lang="fr" sz="1110">
                <a:solidFill>
                  <a:schemeClr val="lt1"/>
                </a:solidFill>
                <a:latin typeface="Trebuchet MS"/>
                <a:ea typeface="Trebuchet MS"/>
                <a:cs typeface="Trebuchet MS"/>
                <a:sym typeface="Trebuchet MS"/>
              </a:rPr>
              <a:t>. </a:t>
            </a:r>
            <a:endParaRPr sz="1110">
              <a:solidFill>
                <a:srgbClr val="FFFFFF"/>
              </a:solidFill>
              <a:latin typeface="Lato"/>
              <a:ea typeface="Lato"/>
              <a:cs typeface="Lato"/>
              <a:sym typeface="Lato"/>
            </a:endParaRPr>
          </a:p>
        </p:txBody>
      </p:sp>
      <p:sp>
        <p:nvSpPr>
          <p:cNvPr id="94" name="Google Shape;94;p17"/>
          <p:cNvSpPr txBox="1"/>
          <p:nvPr/>
        </p:nvSpPr>
        <p:spPr>
          <a:xfrm>
            <a:off x="478600" y="510375"/>
            <a:ext cx="3874500" cy="617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800"/>
              <a:buFont typeface="Arial"/>
              <a:buNone/>
            </a:pPr>
            <a:r>
              <a:rPr b="0" i="0" lang="fr" sz="3100" u="none" cap="none" strike="noStrike">
                <a:solidFill>
                  <a:schemeClr val="lt1"/>
                </a:solidFill>
                <a:latin typeface="Anton"/>
                <a:ea typeface="Anton"/>
                <a:cs typeface="Anton"/>
                <a:sym typeface="Anton"/>
              </a:rPr>
              <a:t>À propos de </a:t>
            </a:r>
            <a:r>
              <a:rPr b="0" i="0" lang="fr" sz="3100" u="none" cap="none" strike="noStrike">
                <a:solidFill>
                  <a:srgbClr val="5B0E09"/>
                </a:solidFill>
                <a:latin typeface="Anton"/>
                <a:ea typeface="Anton"/>
                <a:cs typeface="Anton"/>
                <a:sym typeface="Anton"/>
              </a:rPr>
              <a:t>Empow’Her</a:t>
            </a:r>
            <a:endParaRPr b="0" i="0" sz="400" u="none" cap="none" strike="noStrike">
              <a:solidFill>
                <a:srgbClr val="5B0E09"/>
              </a:solidFill>
              <a:latin typeface="Anton"/>
              <a:ea typeface="Anton"/>
              <a:cs typeface="Anton"/>
              <a:sym typeface="Anton"/>
            </a:endParaRPr>
          </a:p>
        </p:txBody>
      </p:sp>
      <p:sp>
        <p:nvSpPr>
          <p:cNvPr id="95" name="Google Shape;95;p17"/>
          <p:cNvSpPr/>
          <p:nvPr/>
        </p:nvSpPr>
        <p:spPr>
          <a:xfrm>
            <a:off x="8553575" y="2257625"/>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6" name="Google Shape;96;p17"/>
          <p:cNvSpPr/>
          <p:nvPr/>
        </p:nvSpPr>
        <p:spPr>
          <a:xfrm>
            <a:off x="5677675" y="1708615"/>
            <a:ext cx="3121800" cy="754500"/>
          </a:xfrm>
          <a:prstGeom prst="rect">
            <a:avLst/>
          </a:prstGeom>
          <a:noFill/>
          <a:ln>
            <a:noFill/>
          </a:ln>
        </p:spPr>
        <p:txBody>
          <a:bodyPr anchorCtr="0" anchor="t" bIns="34275" lIns="68575" spcFirstLastPara="1" rIns="68575" wrap="square" tIns="34275">
            <a:noAutofit/>
          </a:bodyPr>
          <a:lstStyle/>
          <a:p>
            <a:pPr indent="0" lvl="0" marL="0" marR="0" rtl="0" algn="just">
              <a:lnSpc>
                <a:spcPct val="115000"/>
              </a:lnSpc>
              <a:spcBef>
                <a:spcPts val="0"/>
              </a:spcBef>
              <a:spcAft>
                <a:spcPts val="0"/>
              </a:spcAft>
              <a:buClr>
                <a:srgbClr val="000000"/>
              </a:buClr>
              <a:buSzPts val="1600"/>
              <a:buFont typeface="Arial"/>
              <a:buNone/>
            </a:pPr>
            <a:r>
              <a:rPr b="1" i="0" lang="fr" sz="1600" u="none" cap="none" strike="noStrike">
                <a:solidFill>
                  <a:srgbClr val="8A2620"/>
                </a:solidFill>
                <a:latin typeface="Oswald"/>
                <a:ea typeface="Oswald"/>
                <a:cs typeface="Oswald"/>
                <a:sym typeface="Oswald"/>
              </a:rPr>
              <a:t>Construire </a:t>
            </a:r>
            <a:r>
              <a:rPr b="1" i="0" lang="fr" sz="1600" u="none" cap="none" strike="noStrike">
                <a:solidFill>
                  <a:srgbClr val="D06350"/>
                </a:solidFill>
                <a:latin typeface="Oswald"/>
                <a:ea typeface="Oswald"/>
                <a:cs typeface="Oswald"/>
                <a:sym typeface="Oswald"/>
              </a:rPr>
              <a:t>un pouvoir collectif</a:t>
            </a:r>
            <a:endParaRPr b="1" i="0" sz="1300" u="none" cap="none" strike="noStrike">
              <a:solidFill>
                <a:srgbClr val="D0635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rPr b="0" i="0" lang="fr" sz="1200" u="none" cap="none" strike="noStrike">
                <a:solidFill>
                  <a:srgbClr val="3C3C3C"/>
                </a:solidFill>
                <a:latin typeface="Lato"/>
                <a:ea typeface="Lato"/>
                <a:cs typeface="Lato"/>
                <a:sym typeface="Lato"/>
              </a:rPr>
              <a:t>en dépassant la notion d’empouvoirement individuel, pour agir à travers une vision systémique du genre</a:t>
            </a:r>
            <a:r>
              <a:rPr lang="fr" sz="1200">
                <a:solidFill>
                  <a:srgbClr val="3C3C3C"/>
                </a:solidFill>
                <a:latin typeface="Lato"/>
                <a:ea typeface="Lato"/>
                <a:cs typeface="Lato"/>
                <a:sym typeface="Lato"/>
              </a:rPr>
              <a:t> et de l’impact social</a:t>
            </a:r>
            <a:endParaRPr b="1" i="0" sz="1200" u="none" cap="none" strike="noStrike">
              <a:solidFill>
                <a:srgbClr val="3C3C3C"/>
              </a:solidFill>
              <a:latin typeface="Lato"/>
              <a:ea typeface="Lato"/>
              <a:cs typeface="Lato"/>
              <a:sym typeface="Lato"/>
            </a:endParaRPr>
          </a:p>
        </p:txBody>
      </p:sp>
      <p:sp>
        <p:nvSpPr>
          <p:cNvPr id="97" name="Google Shape;97;p17"/>
          <p:cNvSpPr/>
          <p:nvPr/>
        </p:nvSpPr>
        <p:spPr>
          <a:xfrm>
            <a:off x="5677675" y="2774475"/>
            <a:ext cx="3208200" cy="691500"/>
          </a:xfrm>
          <a:prstGeom prst="rect">
            <a:avLst/>
          </a:prstGeom>
          <a:noFill/>
          <a:ln>
            <a:noFill/>
          </a:ln>
        </p:spPr>
        <p:txBody>
          <a:bodyPr anchorCtr="0" anchor="t" bIns="34275" lIns="68575" spcFirstLastPara="1" rIns="68575" wrap="square" tIns="34275">
            <a:noAutofit/>
          </a:bodyPr>
          <a:lstStyle/>
          <a:p>
            <a:pPr indent="0" lvl="0" marL="0" marR="0" rtl="0" algn="just">
              <a:lnSpc>
                <a:spcPct val="115000"/>
              </a:lnSpc>
              <a:spcBef>
                <a:spcPts val="0"/>
              </a:spcBef>
              <a:spcAft>
                <a:spcPts val="0"/>
              </a:spcAft>
              <a:buClr>
                <a:srgbClr val="000000"/>
              </a:buClr>
              <a:buSzPts val="800"/>
              <a:buFont typeface="Arial"/>
              <a:buNone/>
            </a:pPr>
            <a:r>
              <a:rPr b="1" lang="fr" sz="1600">
                <a:solidFill>
                  <a:srgbClr val="8A2620"/>
                </a:solidFill>
                <a:latin typeface="Oswald"/>
                <a:ea typeface="Oswald"/>
                <a:cs typeface="Oswald"/>
                <a:sym typeface="Oswald"/>
              </a:rPr>
              <a:t>Agir</a:t>
            </a:r>
            <a:r>
              <a:rPr b="1" i="0" lang="fr" sz="1600" u="none" cap="none" strike="noStrike">
                <a:solidFill>
                  <a:srgbClr val="8A2620"/>
                </a:solidFill>
                <a:latin typeface="Oswald"/>
                <a:ea typeface="Oswald"/>
                <a:cs typeface="Oswald"/>
                <a:sym typeface="Oswald"/>
              </a:rPr>
              <a:t> </a:t>
            </a:r>
            <a:r>
              <a:rPr b="1" lang="fr" sz="1600">
                <a:solidFill>
                  <a:srgbClr val="D06350"/>
                </a:solidFill>
                <a:latin typeface="Oswald"/>
                <a:ea typeface="Oswald"/>
                <a:cs typeface="Oswald"/>
                <a:sym typeface="Oswald"/>
              </a:rPr>
              <a:t>sur les organisations</a:t>
            </a:r>
            <a:endParaRPr b="1" i="0" sz="1300" u="none" cap="none" strike="noStrike">
              <a:solidFill>
                <a:srgbClr val="D0635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rPr lang="fr" sz="1200">
                <a:solidFill>
                  <a:srgbClr val="3C3C3C"/>
                </a:solidFill>
                <a:latin typeface="Lato"/>
                <a:ea typeface="Lato"/>
                <a:cs typeface="Lato"/>
                <a:sym typeface="Lato"/>
              </a:rPr>
              <a:t>publiques &amp; privées, pour </a:t>
            </a:r>
            <a:r>
              <a:rPr lang="fr" sz="1300">
                <a:solidFill>
                  <a:srgbClr val="3C3C3C"/>
                </a:solidFill>
                <a:latin typeface="Lato"/>
                <a:ea typeface="Lato"/>
                <a:cs typeface="Lato"/>
                <a:sym typeface="Lato"/>
              </a:rPr>
              <a:t>faire advenir une société garante des principes d’égalité, d’inclusion, de durabilité, à tous les niveaux </a:t>
            </a:r>
            <a:endParaRPr sz="1300">
              <a:solidFill>
                <a:schemeClr val="dk1"/>
              </a:solidFill>
            </a:endParaRPr>
          </a:p>
          <a:p>
            <a:pPr indent="0" lvl="0" marL="0" marR="0" rtl="0" algn="l">
              <a:lnSpc>
                <a:spcPct val="115000"/>
              </a:lnSpc>
              <a:spcBef>
                <a:spcPts val="0"/>
              </a:spcBef>
              <a:spcAft>
                <a:spcPts val="0"/>
              </a:spcAft>
              <a:buClr>
                <a:srgbClr val="000000"/>
              </a:buClr>
              <a:buSzPts val="1400"/>
              <a:buFont typeface="Arial"/>
              <a:buNone/>
            </a:pPr>
            <a:r>
              <a:t/>
            </a:r>
            <a:endParaRPr sz="1200">
              <a:solidFill>
                <a:srgbClr val="3C3C3C"/>
              </a:solidFill>
              <a:latin typeface="Lato"/>
              <a:ea typeface="Lato"/>
              <a:cs typeface="Lato"/>
              <a:sym typeface="Lato"/>
            </a:endParaRPr>
          </a:p>
        </p:txBody>
      </p:sp>
      <p:sp>
        <p:nvSpPr>
          <p:cNvPr id="98" name="Google Shape;98;p17"/>
          <p:cNvSpPr/>
          <p:nvPr/>
        </p:nvSpPr>
        <p:spPr>
          <a:xfrm>
            <a:off x="5677675" y="4067756"/>
            <a:ext cx="3121800" cy="565800"/>
          </a:xfrm>
          <a:prstGeom prst="rect">
            <a:avLst/>
          </a:prstGeom>
          <a:noFill/>
          <a:ln>
            <a:noFill/>
          </a:ln>
        </p:spPr>
        <p:txBody>
          <a:bodyPr anchorCtr="0" anchor="t" bIns="34275" lIns="68575" spcFirstLastPara="1" rIns="68575" wrap="square" tIns="34275">
            <a:noAutofit/>
          </a:bodyPr>
          <a:lstStyle/>
          <a:p>
            <a:pPr indent="0" lvl="0" marL="0" marR="0" rtl="0" algn="just">
              <a:lnSpc>
                <a:spcPct val="115000"/>
              </a:lnSpc>
              <a:spcBef>
                <a:spcPts val="0"/>
              </a:spcBef>
              <a:spcAft>
                <a:spcPts val="0"/>
              </a:spcAft>
              <a:buClr>
                <a:srgbClr val="000000"/>
              </a:buClr>
              <a:buSzPts val="800"/>
              <a:buFont typeface="Arial"/>
              <a:buNone/>
            </a:pPr>
            <a:r>
              <a:rPr b="1" i="0" lang="fr" sz="1600" u="none" cap="none" strike="noStrike">
                <a:solidFill>
                  <a:srgbClr val="8A2620"/>
                </a:solidFill>
                <a:latin typeface="Oswald"/>
                <a:ea typeface="Oswald"/>
                <a:cs typeface="Oswald"/>
                <a:sym typeface="Oswald"/>
              </a:rPr>
              <a:t>Créer </a:t>
            </a:r>
            <a:r>
              <a:rPr b="1" i="0" lang="fr" sz="1600" u="none" cap="none" strike="noStrike">
                <a:solidFill>
                  <a:srgbClr val="D06350"/>
                </a:solidFill>
                <a:latin typeface="Oswald"/>
                <a:ea typeface="Oswald"/>
                <a:cs typeface="Oswald"/>
                <a:sym typeface="Oswald"/>
              </a:rPr>
              <a:t>des alliances fortes</a:t>
            </a:r>
            <a:endParaRPr b="1" i="0" sz="1300" u="none" cap="none" strike="noStrike">
              <a:solidFill>
                <a:srgbClr val="D0635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rPr b="0" i="0" lang="fr" sz="1200" u="none" cap="none" strike="noStrike">
                <a:solidFill>
                  <a:srgbClr val="3C3C3C"/>
                </a:solidFill>
                <a:latin typeface="Lato"/>
                <a:ea typeface="Lato"/>
                <a:cs typeface="Lato"/>
                <a:sym typeface="Lato"/>
              </a:rPr>
              <a:t>pour </a:t>
            </a:r>
            <a:r>
              <a:rPr lang="fr" sz="1200">
                <a:solidFill>
                  <a:srgbClr val="3C3C3C"/>
                </a:solidFill>
                <a:latin typeface="Lato"/>
                <a:ea typeface="Lato"/>
                <a:cs typeface="Lato"/>
                <a:sym typeface="Lato"/>
              </a:rPr>
              <a:t>sensibiliser, former et construire en collectif </a:t>
            </a:r>
            <a:r>
              <a:rPr b="0" i="0" lang="fr" sz="1200" u="none" cap="none" strike="noStrike">
                <a:solidFill>
                  <a:srgbClr val="3C3C3C"/>
                </a:solidFill>
                <a:latin typeface="Lato"/>
                <a:ea typeface="Lato"/>
                <a:cs typeface="Lato"/>
                <a:sym typeface="Lato"/>
              </a:rPr>
              <a:t>un nouveau paradigme entrepreneurial</a:t>
            </a:r>
            <a:r>
              <a:rPr lang="fr" sz="1200">
                <a:solidFill>
                  <a:srgbClr val="3C3C3C"/>
                </a:solidFill>
                <a:latin typeface="Lato"/>
                <a:ea typeface="Lato"/>
                <a:cs typeface="Lato"/>
                <a:sym typeface="Lato"/>
              </a:rPr>
              <a:t>, inclusif de tou·te·s</a:t>
            </a:r>
            <a:endParaRPr b="0" i="0" sz="1000" u="none" cap="none" strike="noStrike">
              <a:solidFill>
                <a:srgbClr val="3C3C3C"/>
              </a:solidFill>
              <a:latin typeface="Lato"/>
              <a:ea typeface="Lato"/>
              <a:cs typeface="Lato"/>
              <a:sym typeface="Lato"/>
            </a:endParaRPr>
          </a:p>
        </p:txBody>
      </p:sp>
      <p:sp>
        <p:nvSpPr>
          <p:cNvPr id="99" name="Google Shape;99;p17"/>
          <p:cNvSpPr txBox="1"/>
          <p:nvPr/>
        </p:nvSpPr>
        <p:spPr>
          <a:xfrm>
            <a:off x="5677675" y="652000"/>
            <a:ext cx="3121800" cy="5658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Clr>
                <a:srgbClr val="000000"/>
              </a:buClr>
              <a:buSzPts val="1600"/>
              <a:buFont typeface="Arial"/>
              <a:buNone/>
            </a:pPr>
            <a:r>
              <a:rPr b="1" i="0" lang="fr" sz="1600" u="none" cap="none" strike="noStrike">
                <a:solidFill>
                  <a:srgbClr val="8A2620"/>
                </a:solidFill>
                <a:latin typeface="Oswald"/>
                <a:ea typeface="Oswald"/>
                <a:cs typeface="Oswald"/>
                <a:sym typeface="Oswald"/>
              </a:rPr>
              <a:t>Travailler </a:t>
            </a:r>
            <a:r>
              <a:rPr b="1" i="0" lang="fr" sz="1600" u="none" cap="none" strike="noStrike">
                <a:solidFill>
                  <a:srgbClr val="D06350"/>
                </a:solidFill>
                <a:latin typeface="Oswald"/>
                <a:ea typeface="Oswald"/>
                <a:cs typeface="Oswald"/>
                <a:sym typeface="Oswald"/>
              </a:rPr>
              <a:t>avec des </a:t>
            </a:r>
            <a:r>
              <a:rPr b="1" lang="fr" sz="1600">
                <a:solidFill>
                  <a:srgbClr val="D06350"/>
                </a:solidFill>
                <a:latin typeface="Oswald"/>
                <a:ea typeface="Oswald"/>
                <a:cs typeface="Oswald"/>
                <a:sym typeface="Oswald"/>
              </a:rPr>
              <a:t>entrepreneuses</a:t>
            </a:r>
            <a:br>
              <a:rPr b="1" i="0" lang="fr" sz="1200" u="none" cap="none" strike="noStrike">
                <a:solidFill>
                  <a:srgbClr val="3C3C3C"/>
                </a:solidFill>
                <a:latin typeface="Lato"/>
                <a:ea typeface="Lato"/>
                <a:cs typeface="Lato"/>
                <a:sym typeface="Lato"/>
              </a:rPr>
            </a:br>
            <a:r>
              <a:rPr b="0" i="0" lang="fr" sz="1200" u="none" cap="none" strike="noStrike">
                <a:solidFill>
                  <a:srgbClr val="3C3C3C"/>
                </a:solidFill>
                <a:latin typeface="Lato"/>
                <a:ea typeface="Lato"/>
                <a:cs typeface="Lato"/>
                <a:sym typeface="Lato"/>
              </a:rPr>
              <a:t>pour développer leurs capacités entrepreneuriales et leur donner accès à des opportunités de développement économique</a:t>
            </a:r>
            <a:endParaRPr b="0" i="0" sz="1000" u="none" cap="none" strike="noStrike">
              <a:solidFill>
                <a:srgbClr val="3C3C3C"/>
              </a:solidFill>
              <a:latin typeface="Lato"/>
              <a:ea typeface="Lato"/>
              <a:cs typeface="Lato"/>
              <a:sym typeface="Lato"/>
            </a:endParaRPr>
          </a:p>
        </p:txBody>
      </p:sp>
      <p:pic>
        <p:nvPicPr>
          <p:cNvPr id="100" name="Google Shape;100;p17"/>
          <p:cNvPicPr preferRelativeResize="0"/>
          <p:nvPr/>
        </p:nvPicPr>
        <p:blipFill rotWithShape="1">
          <a:blip r:embed="rId3">
            <a:alphaModFix/>
          </a:blip>
          <a:srcRect b="29052" l="0" r="22221" t="0"/>
          <a:stretch/>
        </p:blipFill>
        <p:spPr>
          <a:xfrm>
            <a:off x="4610100" y="1832153"/>
            <a:ext cx="1029475" cy="942329"/>
          </a:xfrm>
          <a:prstGeom prst="rect">
            <a:avLst/>
          </a:prstGeom>
          <a:noFill/>
          <a:ln>
            <a:noFill/>
          </a:ln>
        </p:spPr>
      </p:pic>
      <p:pic>
        <p:nvPicPr>
          <p:cNvPr id="101" name="Google Shape;101;p17"/>
          <p:cNvPicPr preferRelativeResize="0"/>
          <p:nvPr/>
        </p:nvPicPr>
        <p:blipFill rotWithShape="1">
          <a:blip r:embed="rId4">
            <a:alphaModFix/>
          </a:blip>
          <a:srcRect b="21855" l="31494" r="30487" t="20554"/>
          <a:stretch/>
        </p:blipFill>
        <p:spPr>
          <a:xfrm>
            <a:off x="4775561" y="651992"/>
            <a:ext cx="622091" cy="942351"/>
          </a:xfrm>
          <a:prstGeom prst="rect">
            <a:avLst/>
          </a:prstGeom>
          <a:noFill/>
          <a:ln>
            <a:noFill/>
          </a:ln>
        </p:spPr>
      </p:pic>
      <p:pic>
        <p:nvPicPr>
          <p:cNvPr id="102" name="Google Shape;102;p17"/>
          <p:cNvPicPr preferRelativeResize="0"/>
          <p:nvPr/>
        </p:nvPicPr>
        <p:blipFill rotWithShape="1">
          <a:blip r:embed="rId5">
            <a:alphaModFix/>
          </a:blip>
          <a:srcRect b="0" l="0" r="0" t="0"/>
          <a:stretch/>
        </p:blipFill>
        <p:spPr>
          <a:xfrm>
            <a:off x="4485000" y="3815881"/>
            <a:ext cx="1279700" cy="1279700"/>
          </a:xfrm>
          <a:prstGeom prst="rect">
            <a:avLst/>
          </a:prstGeom>
          <a:noFill/>
          <a:ln>
            <a:noFill/>
          </a:ln>
        </p:spPr>
      </p:pic>
      <p:pic>
        <p:nvPicPr>
          <p:cNvPr id="103" name="Google Shape;103;p17"/>
          <p:cNvPicPr preferRelativeResize="0"/>
          <p:nvPr/>
        </p:nvPicPr>
        <p:blipFill rotWithShape="1">
          <a:blip r:embed="rId6">
            <a:alphaModFix/>
          </a:blip>
          <a:srcRect b="0" l="0" r="0" t="0"/>
          <a:stretch/>
        </p:blipFill>
        <p:spPr>
          <a:xfrm>
            <a:off x="4841945" y="3012273"/>
            <a:ext cx="565800" cy="56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5"/>
          <p:cNvSpPr/>
          <p:nvPr/>
        </p:nvSpPr>
        <p:spPr>
          <a:xfrm>
            <a:off x="0" y="-9350"/>
            <a:ext cx="9144000" cy="15222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35"/>
          <p:cNvSpPr txBox="1"/>
          <p:nvPr/>
        </p:nvSpPr>
        <p:spPr>
          <a:xfrm>
            <a:off x="10796350" y="2389975"/>
            <a:ext cx="25026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1100">
              <a:solidFill>
                <a:schemeClr val="dk1"/>
              </a:solidFill>
            </a:endParaRPr>
          </a:p>
        </p:txBody>
      </p:sp>
      <p:sp>
        <p:nvSpPr>
          <p:cNvPr id="366" name="Google Shape;366;p35"/>
          <p:cNvSpPr txBox="1"/>
          <p:nvPr/>
        </p:nvSpPr>
        <p:spPr>
          <a:xfrm>
            <a:off x="1475525" y="1067525"/>
            <a:ext cx="76071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100">
                <a:solidFill>
                  <a:schemeClr val="dk1"/>
                </a:solidFill>
                <a:latin typeface="Karla"/>
                <a:ea typeface="Karla"/>
                <a:cs typeface="Karla"/>
                <a:sym typeface="Karla"/>
              </a:rPr>
              <a:t>Des obstacles particulièrement durs à surmonter pour les femmes qui souhaitent intégrer les chaînes de valeur </a:t>
            </a:r>
            <a:endParaRPr sz="1100">
              <a:solidFill>
                <a:schemeClr val="dk1"/>
              </a:solidFill>
              <a:latin typeface="Karla"/>
              <a:ea typeface="Karla"/>
              <a:cs typeface="Karla"/>
              <a:sym typeface="Karla"/>
            </a:endParaRPr>
          </a:p>
        </p:txBody>
      </p:sp>
      <p:sp>
        <p:nvSpPr>
          <p:cNvPr id="367" name="Google Shape;367;p35"/>
          <p:cNvSpPr txBox="1"/>
          <p:nvPr/>
        </p:nvSpPr>
        <p:spPr>
          <a:xfrm>
            <a:off x="1431550" y="1521550"/>
            <a:ext cx="6993900" cy="1610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100">
                <a:solidFill>
                  <a:schemeClr val="dk1"/>
                </a:solidFill>
                <a:latin typeface="Karla"/>
                <a:ea typeface="Karla"/>
                <a:cs typeface="Karla"/>
                <a:sym typeface="Karla"/>
              </a:rPr>
              <a:t>La terre, un obstacle quasi infranchissable </a:t>
            </a:r>
            <a:endParaRPr b="1"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L’absence de capitaux et la pression foncière rendent quasi impossible l’acquisition de terre en dehors des successions </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Char char="●"/>
            </a:pPr>
            <a:r>
              <a:rPr lang="fr" sz="1100">
                <a:solidFill>
                  <a:schemeClr val="dk1"/>
                </a:solidFill>
                <a:latin typeface="Karla"/>
                <a:ea typeface="Karla"/>
                <a:cs typeface="Karla"/>
                <a:sym typeface="Karla"/>
              </a:rPr>
              <a:t>Malgré un cadre légal égalitaire, les normes et coutumes de succession sont défavorables aux femmes </a:t>
            </a:r>
            <a:endParaRPr sz="1100">
              <a:solidFill>
                <a:schemeClr val="dk1"/>
              </a:solidFill>
              <a:latin typeface="Karla"/>
              <a:ea typeface="Karla"/>
              <a:cs typeface="Karla"/>
              <a:sym typeface="Karla"/>
            </a:endParaRPr>
          </a:p>
          <a:p>
            <a:pPr indent="0" lvl="0" marL="457200" rtl="0" algn="just">
              <a:lnSpc>
                <a:spcPct val="115000"/>
              </a:lnSpc>
              <a:spcBef>
                <a:spcPts val="0"/>
              </a:spcBef>
              <a:spcAft>
                <a:spcPts val="0"/>
              </a:spcAft>
              <a:buNone/>
            </a:pPr>
            <a:r>
              <a:t/>
            </a:r>
            <a:endParaRPr sz="500">
              <a:solidFill>
                <a:schemeClr val="dk1"/>
              </a:solidFill>
              <a:latin typeface="Karla"/>
              <a:ea typeface="Karla"/>
              <a:cs typeface="Karla"/>
              <a:sym typeface="Karla"/>
            </a:endParaRPr>
          </a:p>
          <a:p>
            <a:pPr indent="0" lvl="0" marL="457200" rtl="0" algn="just">
              <a:lnSpc>
                <a:spcPct val="115000"/>
              </a:lnSpc>
              <a:spcBef>
                <a:spcPts val="0"/>
              </a:spcBef>
              <a:spcAft>
                <a:spcPts val="0"/>
              </a:spcAft>
              <a:buNone/>
            </a:pPr>
            <a:r>
              <a:rPr lang="fr" sz="1100">
                <a:solidFill>
                  <a:srgbClr val="E96D54"/>
                </a:solidFill>
                <a:latin typeface="Karla"/>
                <a:ea typeface="Karla"/>
                <a:cs typeface="Karla"/>
                <a:sym typeface="Karla"/>
              </a:rPr>
              <a:t>Seules 26% des femmes interrogées détiennent seules le titre de propriété de leurs terres, et 11% le détiennent conjointement avec leur mari</a:t>
            </a:r>
            <a:endParaRPr sz="1100">
              <a:solidFill>
                <a:srgbClr val="E96D54"/>
              </a:solidFill>
              <a:latin typeface="Karla"/>
              <a:ea typeface="Karla"/>
              <a:cs typeface="Karla"/>
              <a:sym typeface="Karla"/>
            </a:endParaRPr>
          </a:p>
        </p:txBody>
      </p:sp>
      <p:sp>
        <p:nvSpPr>
          <p:cNvPr id="368" name="Google Shape;368;p35"/>
          <p:cNvSpPr txBox="1"/>
          <p:nvPr/>
        </p:nvSpPr>
        <p:spPr>
          <a:xfrm>
            <a:off x="5022925" y="3230050"/>
            <a:ext cx="3786900" cy="1738800"/>
          </a:xfrm>
          <a:prstGeom prst="rect">
            <a:avLst/>
          </a:prstGeom>
          <a:noFill/>
          <a:ln cap="flat" cmpd="sng" w="19050">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298450" lvl="0" marL="457200" rtl="0" algn="l">
              <a:spcBef>
                <a:spcPts val="1000"/>
              </a:spcBef>
              <a:spcAft>
                <a:spcPts val="0"/>
              </a:spcAft>
              <a:buClr>
                <a:schemeClr val="dk2"/>
              </a:buClr>
              <a:buSzPts val="1100"/>
              <a:buFont typeface="Karla"/>
              <a:buChar char="●"/>
            </a:pPr>
            <a:r>
              <a:rPr lang="fr" sz="1100">
                <a:solidFill>
                  <a:schemeClr val="dk2"/>
                </a:solidFill>
                <a:latin typeface="Karla"/>
                <a:ea typeface="Karla"/>
                <a:cs typeface="Karla"/>
                <a:sym typeface="Karla"/>
              </a:rPr>
              <a:t>Au Ghana, les producteur-ices de la coopérative AMOPPA sont presque tous-tes </a:t>
            </a:r>
            <a:r>
              <a:rPr i="1" lang="fr" sz="1100" u="sng">
                <a:solidFill>
                  <a:schemeClr val="dk2"/>
                </a:solidFill>
                <a:latin typeface="Karla"/>
                <a:ea typeface="Karla"/>
                <a:cs typeface="Karla"/>
                <a:sym typeface="Karla"/>
              </a:rPr>
              <a:t>locataires</a:t>
            </a:r>
            <a:r>
              <a:rPr lang="fr" sz="1100">
                <a:solidFill>
                  <a:schemeClr val="dk2"/>
                </a:solidFill>
                <a:latin typeface="Karla"/>
                <a:ea typeface="Karla"/>
                <a:cs typeface="Karla"/>
                <a:sym typeface="Karla"/>
              </a:rPr>
              <a:t> de leurs terres</a:t>
            </a:r>
            <a:endParaRPr sz="1100">
              <a:solidFill>
                <a:schemeClr val="dk2"/>
              </a:solidFill>
              <a:latin typeface="Karla"/>
              <a:ea typeface="Karla"/>
              <a:cs typeface="Karla"/>
              <a:sym typeface="Karla"/>
            </a:endParaRPr>
          </a:p>
          <a:p>
            <a:pPr indent="-298450" lvl="0" marL="457200" rtl="0" algn="l">
              <a:spcBef>
                <a:spcPts val="0"/>
              </a:spcBef>
              <a:spcAft>
                <a:spcPts val="0"/>
              </a:spcAft>
              <a:buClr>
                <a:schemeClr val="dk2"/>
              </a:buClr>
              <a:buSzPts val="1100"/>
              <a:buFont typeface="Karla"/>
              <a:buChar char="●"/>
            </a:pPr>
            <a:r>
              <a:rPr lang="fr" sz="1100">
                <a:solidFill>
                  <a:schemeClr val="dk2"/>
                </a:solidFill>
                <a:latin typeface="Karla"/>
                <a:ea typeface="Karla"/>
                <a:cs typeface="Karla"/>
                <a:sym typeface="Karla"/>
              </a:rPr>
              <a:t>Bien que l’entrée dans la filière reste difficile car prendre une terre en location demande un investissement important au démarrage, ce frein peut se lever en finançant l’amorçage</a:t>
            </a:r>
            <a:endParaRPr sz="1100">
              <a:solidFill>
                <a:schemeClr val="dk2"/>
              </a:solidFill>
              <a:latin typeface="Karla"/>
              <a:ea typeface="Karla"/>
              <a:cs typeface="Karla"/>
              <a:sym typeface="Karla"/>
            </a:endParaRPr>
          </a:p>
          <a:p>
            <a:pPr indent="-298450" lvl="0" marL="457200" rtl="0" algn="l">
              <a:spcBef>
                <a:spcPts val="0"/>
              </a:spcBef>
              <a:spcAft>
                <a:spcPts val="0"/>
              </a:spcAft>
              <a:buClr>
                <a:schemeClr val="dk2"/>
              </a:buClr>
              <a:buSzPts val="1100"/>
              <a:buFont typeface="Karla"/>
              <a:buChar char="●"/>
            </a:pPr>
            <a:r>
              <a:rPr lang="fr" sz="1100">
                <a:solidFill>
                  <a:schemeClr val="dk2"/>
                </a:solidFill>
                <a:latin typeface="Karla"/>
                <a:ea typeface="Karla"/>
                <a:cs typeface="Karla"/>
                <a:sym typeface="Karla"/>
              </a:rPr>
              <a:t>La coopérative AMOPPA a ainsi financé l’installation de 28 productrices  </a:t>
            </a:r>
            <a:endParaRPr sz="1100">
              <a:solidFill>
                <a:schemeClr val="dk2"/>
              </a:solidFill>
              <a:latin typeface="Karla"/>
              <a:ea typeface="Karla"/>
              <a:cs typeface="Karla"/>
              <a:sym typeface="Karla"/>
            </a:endParaRPr>
          </a:p>
        </p:txBody>
      </p:sp>
      <p:sp>
        <p:nvSpPr>
          <p:cNvPr id="369" name="Google Shape;369;p35"/>
          <p:cNvSpPr txBox="1"/>
          <p:nvPr/>
        </p:nvSpPr>
        <p:spPr>
          <a:xfrm>
            <a:off x="4768625" y="3013150"/>
            <a:ext cx="4560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rgbClr val="F6B26B"/>
                </a:solidFill>
                <a:highlight>
                  <a:schemeClr val="lt1"/>
                </a:highlight>
                <a:latin typeface="Karla"/>
                <a:ea typeface="Karla"/>
                <a:cs typeface="Karla"/>
                <a:sym typeface="Karla"/>
              </a:rPr>
              <a:t>Au Ghana : un autre modèle </a:t>
            </a:r>
            <a:endParaRPr b="1" sz="1200">
              <a:solidFill>
                <a:srgbClr val="F6B26B"/>
              </a:solidFill>
              <a:highlight>
                <a:schemeClr val="lt1"/>
              </a:highlight>
              <a:latin typeface="Karla"/>
              <a:ea typeface="Karla"/>
              <a:cs typeface="Karla"/>
              <a:sym typeface="Karla"/>
            </a:endParaRPr>
          </a:p>
        </p:txBody>
      </p:sp>
      <p:sp>
        <p:nvSpPr>
          <p:cNvPr id="370" name="Google Shape;370;p35"/>
          <p:cNvSpPr txBox="1"/>
          <p:nvPr/>
        </p:nvSpPr>
        <p:spPr>
          <a:xfrm>
            <a:off x="1475525" y="3153850"/>
            <a:ext cx="3192300" cy="1522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100">
                <a:solidFill>
                  <a:schemeClr val="dk1"/>
                </a:solidFill>
                <a:latin typeface="Karla"/>
                <a:ea typeface="Karla"/>
                <a:cs typeface="Karla"/>
                <a:sym typeface="Karla"/>
              </a:rPr>
              <a:t>Un sujet à traiter au cas par cas </a:t>
            </a:r>
            <a:endParaRPr b="1" sz="1100">
              <a:solidFill>
                <a:schemeClr val="dk1"/>
              </a:solidFill>
              <a:latin typeface="Karla"/>
              <a:ea typeface="Karla"/>
              <a:cs typeface="Karla"/>
              <a:sym typeface="Karla"/>
            </a:endParaRPr>
          </a:p>
          <a:p>
            <a:pPr indent="-298450" lvl="0" marL="457200" rtl="0" algn="l">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Les coutumes de transmission changent d’une communauté à une  autre </a:t>
            </a:r>
            <a:endParaRPr sz="1100">
              <a:solidFill>
                <a:schemeClr val="dk1"/>
              </a:solidFill>
              <a:latin typeface="Karla"/>
              <a:ea typeface="Karla"/>
              <a:cs typeface="Karla"/>
              <a:sym typeface="Karla"/>
            </a:endParaRPr>
          </a:p>
          <a:p>
            <a:pPr indent="-298450" lvl="0" marL="457200" rtl="0" algn="l">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Les mentalités changent et de plus en plus de pères ou d’époux sont prêts à céder de la terre aux femmes</a:t>
            </a:r>
            <a:endParaRPr sz="1100">
              <a:solidFill>
                <a:schemeClr val="dk1"/>
              </a:solidFill>
              <a:latin typeface="Karla"/>
              <a:ea typeface="Karla"/>
              <a:cs typeface="Karla"/>
              <a:sym typeface="Karla"/>
            </a:endParaRPr>
          </a:p>
        </p:txBody>
      </p:sp>
      <p:sp>
        <p:nvSpPr>
          <p:cNvPr id="371" name="Google Shape;371;p35"/>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35"/>
          <p:cNvSpPr txBox="1"/>
          <p:nvPr/>
        </p:nvSpPr>
        <p:spPr>
          <a:xfrm>
            <a:off x="1566700" y="104500"/>
            <a:ext cx="674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Les difficultés des femmes &amp; productrices  </a:t>
            </a:r>
            <a:endParaRPr sz="1800">
              <a:solidFill>
                <a:schemeClr val="lt1"/>
              </a:solidFill>
              <a:latin typeface="Anton"/>
              <a:ea typeface="Anton"/>
              <a:cs typeface="Anton"/>
              <a:sym typeface="Anton"/>
            </a:endParaRPr>
          </a:p>
        </p:txBody>
      </p:sp>
      <p:pic>
        <p:nvPicPr>
          <p:cNvPr id="373" name="Google Shape;373;p35"/>
          <p:cNvPicPr preferRelativeResize="0"/>
          <p:nvPr/>
        </p:nvPicPr>
        <p:blipFill rotWithShape="1">
          <a:blip r:embed="rId3">
            <a:alphaModFix/>
          </a:blip>
          <a:srcRect b="0" l="16834" r="54536" t="17681"/>
          <a:stretch/>
        </p:blipFill>
        <p:spPr>
          <a:xfrm>
            <a:off x="0" y="-17125"/>
            <a:ext cx="1346200" cy="5160627"/>
          </a:xfrm>
          <a:prstGeom prst="rect">
            <a:avLst/>
          </a:prstGeom>
          <a:noFill/>
          <a:ln>
            <a:noFill/>
          </a:ln>
        </p:spPr>
      </p:pic>
      <p:sp>
        <p:nvSpPr>
          <p:cNvPr id="374" name="Google Shape;374;p35"/>
          <p:cNvSpPr txBox="1"/>
          <p:nvPr/>
        </p:nvSpPr>
        <p:spPr>
          <a:xfrm>
            <a:off x="1475525" y="767825"/>
            <a:ext cx="5252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chemeClr val="dk1"/>
                </a:solidFill>
                <a:latin typeface="Karla"/>
                <a:ea typeface="Karla"/>
                <a:cs typeface="Karla"/>
                <a:sym typeface="Karla"/>
              </a:rPr>
              <a:t>Enjeux spécifiques des productrices </a:t>
            </a:r>
            <a:endParaRPr b="1" sz="1200">
              <a:solidFill>
                <a:schemeClr val="dk1"/>
              </a:solidFill>
              <a:latin typeface="Karla"/>
              <a:ea typeface="Karla"/>
              <a:cs typeface="Karla"/>
              <a:sym typeface="Karla"/>
            </a:endParaRPr>
          </a:p>
        </p:txBody>
      </p:sp>
      <p:sp>
        <p:nvSpPr>
          <p:cNvPr id="375" name="Google Shape;375;p35"/>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376" name="Google Shape;376;p35" title="analyse-des-donnees.png"/>
          <p:cNvPicPr preferRelativeResize="0"/>
          <p:nvPr/>
        </p:nvPicPr>
        <p:blipFill>
          <a:blip r:embed="rId4">
            <a:alphaModFix/>
          </a:blip>
          <a:stretch>
            <a:fillRect/>
          </a:stretch>
        </p:blipFill>
        <p:spPr>
          <a:xfrm>
            <a:off x="1566700" y="2698525"/>
            <a:ext cx="369300" cy="369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6"/>
          <p:cNvSpPr txBox="1"/>
          <p:nvPr/>
        </p:nvSpPr>
        <p:spPr>
          <a:xfrm>
            <a:off x="10796350" y="2389975"/>
            <a:ext cx="25026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1100">
              <a:solidFill>
                <a:schemeClr val="dk1"/>
              </a:solidFill>
            </a:endParaRPr>
          </a:p>
        </p:txBody>
      </p:sp>
      <p:sp>
        <p:nvSpPr>
          <p:cNvPr id="382" name="Google Shape;382;p36"/>
          <p:cNvSpPr txBox="1"/>
          <p:nvPr/>
        </p:nvSpPr>
        <p:spPr>
          <a:xfrm>
            <a:off x="1507750" y="1615150"/>
            <a:ext cx="4621500" cy="1327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100">
                <a:solidFill>
                  <a:schemeClr val="dk1"/>
                </a:solidFill>
                <a:latin typeface="Karla"/>
                <a:ea typeface="Karla"/>
                <a:cs typeface="Karla"/>
                <a:sym typeface="Karla"/>
              </a:rPr>
              <a:t>L’enjeu des capitaux</a:t>
            </a:r>
            <a:endParaRPr b="1"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Moins de capital disponible, des terres plus petites et donc moins rémunératrices </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Par leur rôle de genre, les femmes investissent moins dans  l’expansion de leurs exploitations et plus dans les dépenses quotidiennes </a:t>
            </a:r>
            <a:endParaRPr sz="1100">
              <a:solidFill>
                <a:schemeClr val="dk1"/>
              </a:solidFill>
              <a:latin typeface="Karla"/>
              <a:ea typeface="Karla"/>
              <a:cs typeface="Karla"/>
              <a:sym typeface="Karla"/>
            </a:endParaRPr>
          </a:p>
        </p:txBody>
      </p:sp>
      <p:pic>
        <p:nvPicPr>
          <p:cNvPr id="383" name="Google Shape;383;p36"/>
          <p:cNvPicPr preferRelativeResize="0"/>
          <p:nvPr/>
        </p:nvPicPr>
        <p:blipFill>
          <a:blip r:embed="rId3">
            <a:alphaModFix/>
          </a:blip>
          <a:stretch>
            <a:fillRect/>
          </a:stretch>
        </p:blipFill>
        <p:spPr>
          <a:xfrm>
            <a:off x="6290800" y="1843750"/>
            <a:ext cx="2221500" cy="846947"/>
          </a:xfrm>
          <a:prstGeom prst="rect">
            <a:avLst/>
          </a:prstGeom>
          <a:noFill/>
          <a:ln>
            <a:noFill/>
          </a:ln>
        </p:spPr>
      </p:pic>
      <p:sp>
        <p:nvSpPr>
          <p:cNvPr id="384" name="Google Shape;384;p36"/>
          <p:cNvSpPr txBox="1"/>
          <p:nvPr/>
        </p:nvSpPr>
        <p:spPr>
          <a:xfrm>
            <a:off x="1507750" y="2910550"/>
            <a:ext cx="6818700" cy="1132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100">
                <a:solidFill>
                  <a:schemeClr val="dk1"/>
                </a:solidFill>
                <a:latin typeface="Karla"/>
                <a:ea typeface="Karla"/>
                <a:cs typeface="Karla"/>
                <a:sym typeface="Karla"/>
              </a:rPr>
              <a:t>Recours généralisé aux travailleurs  journaliers </a:t>
            </a:r>
            <a:endParaRPr b="1"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Les femmes ne disposant pas de la force physique nécessaire pour réaliser certains travaux, elles recours des travailleurs journaliers </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L’emploi des travailleurs  journaliers entraîne un surcoût qui limite les bénéfices et la capacité de réinvestissement pour faire croître la production  </a:t>
            </a:r>
            <a:endParaRPr sz="1100">
              <a:solidFill>
                <a:schemeClr val="dk1"/>
              </a:solidFill>
              <a:latin typeface="Karla"/>
              <a:ea typeface="Karla"/>
              <a:cs typeface="Karla"/>
              <a:sym typeface="Karla"/>
            </a:endParaRPr>
          </a:p>
        </p:txBody>
      </p:sp>
      <p:sp>
        <p:nvSpPr>
          <p:cNvPr id="385" name="Google Shape;385;p36"/>
          <p:cNvSpPr txBox="1"/>
          <p:nvPr/>
        </p:nvSpPr>
        <p:spPr>
          <a:xfrm>
            <a:off x="1507750" y="4053550"/>
            <a:ext cx="7004700" cy="743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100">
                <a:solidFill>
                  <a:schemeClr val="dk1"/>
                </a:solidFill>
                <a:latin typeface="Karla"/>
                <a:ea typeface="Karla"/>
                <a:cs typeface="Karla"/>
                <a:sym typeface="Karla"/>
              </a:rPr>
              <a:t>Le métier de femme est un métier prenant </a:t>
            </a:r>
            <a:endParaRPr b="1"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Les femmes </a:t>
            </a:r>
            <a:r>
              <a:rPr lang="fr" sz="1100">
                <a:solidFill>
                  <a:schemeClr val="dk1"/>
                </a:solidFill>
                <a:latin typeface="Karla"/>
                <a:ea typeface="Karla"/>
                <a:cs typeface="Karla"/>
                <a:sym typeface="Karla"/>
              </a:rPr>
              <a:t>assumant diverses responsabilités (activités reproductives notamment), elles disposent matériellement de moins de temps à consacrer à leurs exploitations </a:t>
            </a:r>
            <a:endParaRPr sz="1100">
              <a:solidFill>
                <a:schemeClr val="dk1"/>
              </a:solidFill>
              <a:latin typeface="Karla"/>
              <a:ea typeface="Karla"/>
              <a:cs typeface="Karla"/>
              <a:sym typeface="Karla"/>
            </a:endParaRPr>
          </a:p>
        </p:txBody>
      </p:sp>
      <p:sp>
        <p:nvSpPr>
          <p:cNvPr id="386" name="Google Shape;386;p36"/>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87" name="Google Shape;387;p36"/>
          <p:cNvSpPr/>
          <p:nvPr/>
        </p:nvSpPr>
        <p:spPr>
          <a:xfrm>
            <a:off x="0" y="-9350"/>
            <a:ext cx="9144000" cy="15222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36"/>
          <p:cNvSpPr txBox="1"/>
          <p:nvPr/>
        </p:nvSpPr>
        <p:spPr>
          <a:xfrm>
            <a:off x="1475525" y="1067525"/>
            <a:ext cx="76071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100">
                <a:solidFill>
                  <a:schemeClr val="dk1"/>
                </a:solidFill>
                <a:latin typeface="Karla"/>
                <a:ea typeface="Karla"/>
                <a:cs typeface="Karla"/>
                <a:sym typeface="Karla"/>
              </a:rPr>
              <a:t>Des obstacles particulièrement dur à surmonter pour les femmes qui souhaitent intégrer les chaînes de valeur </a:t>
            </a:r>
            <a:endParaRPr sz="1100">
              <a:solidFill>
                <a:schemeClr val="dk1"/>
              </a:solidFill>
              <a:latin typeface="Karla"/>
              <a:ea typeface="Karla"/>
              <a:cs typeface="Karla"/>
              <a:sym typeface="Karla"/>
            </a:endParaRPr>
          </a:p>
        </p:txBody>
      </p:sp>
      <p:sp>
        <p:nvSpPr>
          <p:cNvPr id="389" name="Google Shape;389;p36"/>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36"/>
          <p:cNvSpPr txBox="1"/>
          <p:nvPr/>
        </p:nvSpPr>
        <p:spPr>
          <a:xfrm>
            <a:off x="1566700" y="104500"/>
            <a:ext cx="674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Les difficultés des femmes &amp; productrices  </a:t>
            </a:r>
            <a:endParaRPr sz="1800">
              <a:solidFill>
                <a:schemeClr val="lt1"/>
              </a:solidFill>
              <a:latin typeface="Anton"/>
              <a:ea typeface="Anton"/>
              <a:cs typeface="Anton"/>
              <a:sym typeface="Anton"/>
            </a:endParaRPr>
          </a:p>
        </p:txBody>
      </p:sp>
      <p:pic>
        <p:nvPicPr>
          <p:cNvPr id="391" name="Google Shape;391;p36"/>
          <p:cNvPicPr preferRelativeResize="0"/>
          <p:nvPr/>
        </p:nvPicPr>
        <p:blipFill rotWithShape="1">
          <a:blip r:embed="rId4">
            <a:alphaModFix/>
          </a:blip>
          <a:srcRect b="0" l="16834" r="54536" t="17681"/>
          <a:stretch/>
        </p:blipFill>
        <p:spPr>
          <a:xfrm>
            <a:off x="0" y="-17125"/>
            <a:ext cx="1346200" cy="5160627"/>
          </a:xfrm>
          <a:prstGeom prst="rect">
            <a:avLst/>
          </a:prstGeom>
          <a:noFill/>
          <a:ln>
            <a:noFill/>
          </a:ln>
        </p:spPr>
      </p:pic>
      <p:sp>
        <p:nvSpPr>
          <p:cNvPr id="392" name="Google Shape;392;p36"/>
          <p:cNvSpPr txBox="1"/>
          <p:nvPr/>
        </p:nvSpPr>
        <p:spPr>
          <a:xfrm>
            <a:off x="1475525" y="767825"/>
            <a:ext cx="5252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chemeClr val="dk1"/>
                </a:solidFill>
                <a:latin typeface="Karla"/>
                <a:ea typeface="Karla"/>
                <a:cs typeface="Karla"/>
                <a:sym typeface="Karla"/>
              </a:rPr>
              <a:t>Enjeux spécifiques des productrices </a:t>
            </a:r>
            <a:endParaRPr b="1" sz="1200">
              <a:solidFill>
                <a:schemeClr val="dk1"/>
              </a:solidFill>
              <a:latin typeface="Karla"/>
              <a:ea typeface="Karla"/>
              <a:cs typeface="Karla"/>
              <a:sym typeface="Karl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7"/>
          <p:cNvSpPr/>
          <p:nvPr/>
        </p:nvSpPr>
        <p:spPr>
          <a:xfrm>
            <a:off x="8529600" y="2220875"/>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98" name="Google Shape;398;p37"/>
          <p:cNvSpPr txBox="1"/>
          <p:nvPr/>
        </p:nvSpPr>
        <p:spPr>
          <a:xfrm>
            <a:off x="10796350" y="2389975"/>
            <a:ext cx="25026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1100">
              <a:solidFill>
                <a:schemeClr val="dk1"/>
              </a:solidFill>
            </a:endParaRPr>
          </a:p>
        </p:txBody>
      </p:sp>
      <p:graphicFrame>
        <p:nvGraphicFramePr>
          <p:cNvPr id="399" name="Google Shape;399;p37"/>
          <p:cNvGraphicFramePr/>
          <p:nvPr/>
        </p:nvGraphicFramePr>
        <p:xfrm>
          <a:off x="262775" y="1257188"/>
          <a:ext cx="3000000" cy="3000000"/>
        </p:xfrm>
        <a:graphic>
          <a:graphicData uri="http://schemas.openxmlformats.org/drawingml/2006/table">
            <a:tbl>
              <a:tblPr>
                <a:noFill/>
                <a:tableStyleId>{7529791E-2F1C-4E57-9EFB-6C6095AA87CF}</a:tableStyleId>
              </a:tblPr>
              <a:tblGrid>
                <a:gridCol w="2414250"/>
                <a:gridCol w="2414250"/>
              </a:tblGrid>
              <a:tr h="352250">
                <a:tc gridSpan="2">
                  <a:txBody>
                    <a:bodyPr/>
                    <a:lstStyle/>
                    <a:p>
                      <a:pPr indent="0" lvl="0" marL="0" rtl="0" algn="ctr">
                        <a:spcBef>
                          <a:spcPts val="0"/>
                        </a:spcBef>
                        <a:spcAft>
                          <a:spcPts val="0"/>
                        </a:spcAft>
                        <a:buNone/>
                      </a:pPr>
                      <a:r>
                        <a:rPr b="1" i="1" lang="fr" sz="1200">
                          <a:latin typeface="Karla"/>
                          <a:ea typeface="Karla"/>
                          <a:cs typeface="Karla"/>
                          <a:sym typeface="Karla"/>
                        </a:rPr>
                        <a:t>L’articulation besoins pratiques et besoins stratégiques</a:t>
                      </a:r>
                      <a:endParaRPr b="1" i="1" sz="1200">
                        <a:latin typeface="Karla"/>
                        <a:ea typeface="Karla"/>
                        <a:cs typeface="Karla"/>
                        <a:sym typeface="Karl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AB40"/>
                      </a:solidFill>
                      <a:prstDash val="solid"/>
                      <a:round/>
                      <a:headEnd len="sm" w="sm" type="none"/>
                      <a:tailEnd len="sm" w="sm" type="none"/>
                    </a:lnB>
                  </a:tcPr>
                </a:tc>
                <a:tc hMerge="1"/>
              </a:tr>
              <a:tr h="352250">
                <a:tc>
                  <a:txBody>
                    <a:bodyPr/>
                    <a:lstStyle/>
                    <a:p>
                      <a:pPr indent="0" lvl="0" marL="0" rtl="0" algn="ctr">
                        <a:spcBef>
                          <a:spcPts val="0"/>
                        </a:spcBef>
                        <a:spcAft>
                          <a:spcPts val="0"/>
                        </a:spcAft>
                        <a:buNone/>
                      </a:pPr>
                      <a:r>
                        <a:rPr b="1" lang="fr" sz="1000">
                          <a:latin typeface="Karla"/>
                          <a:ea typeface="Karla"/>
                          <a:cs typeface="Karla"/>
                          <a:sym typeface="Karla"/>
                        </a:rPr>
                        <a:t>BESOINS PRATIQUES </a:t>
                      </a:r>
                      <a:endParaRPr b="1" sz="1000">
                        <a:latin typeface="Karla"/>
                        <a:ea typeface="Karla"/>
                        <a:cs typeface="Karla"/>
                        <a:sym typeface="Karla"/>
                      </a:endParaRPr>
                    </a:p>
                    <a:p>
                      <a:pPr indent="0" lvl="0" marL="0" rtl="0" algn="ctr">
                        <a:spcBef>
                          <a:spcPts val="1000"/>
                        </a:spcBef>
                        <a:spcAft>
                          <a:spcPts val="0"/>
                        </a:spcAft>
                        <a:buNone/>
                      </a:pPr>
                      <a:r>
                        <a:rPr b="1" lang="fr" sz="1000">
                          <a:latin typeface="Karla"/>
                          <a:ea typeface="Karla"/>
                          <a:cs typeface="Karla"/>
                          <a:sym typeface="Karla"/>
                        </a:rPr>
                        <a:t>ACCÈS</a:t>
                      </a:r>
                      <a:r>
                        <a:rPr b="1" lang="fr" sz="1000">
                          <a:solidFill>
                            <a:srgbClr val="000000"/>
                          </a:solidFill>
                          <a:latin typeface="Karla"/>
                          <a:ea typeface="Karla"/>
                          <a:cs typeface="Karla"/>
                          <a:sym typeface="Karla"/>
                        </a:rPr>
                        <a:t> </a:t>
                      </a:r>
                      <a:r>
                        <a:rPr lang="fr" sz="1000">
                          <a:solidFill>
                            <a:srgbClr val="000000"/>
                          </a:solidFill>
                          <a:latin typeface="Karla"/>
                          <a:ea typeface="Karla"/>
                          <a:cs typeface="Karla"/>
                          <a:sym typeface="Karla"/>
                        </a:rPr>
                        <a:t> </a:t>
                      </a:r>
                      <a:endParaRPr sz="1000">
                        <a:solidFill>
                          <a:srgbClr val="000000"/>
                        </a:solidFill>
                        <a:latin typeface="Karla"/>
                        <a:ea typeface="Karla"/>
                        <a:cs typeface="Karla"/>
                        <a:sym typeface="Karla"/>
                      </a:endParaRPr>
                    </a:p>
                    <a:p>
                      <a:pPr indent="0" lvl="0" marL="0" rtl="0" algn="ctr">
                        <a:spcBef>
                          <a:spcPts val="1000"/>
                        </a:spcBef>
                        <a:spcAft>
                          <a:spcPts val="0"/>
                        </a:spcAft>
                        <a:buNone/>
                      </a:pPr>
                      <a:r>
                        <a:rPr lang="fr" sz="1000">
                          <a:solidFill>
                            <a:srgbClr val="000000"/>
                          </a:solidFill>
                          <a:latin typeface="Karla"/>
                          <a:ea typeface="Karla"/>
                          <a:cs typeface="Karla"/>
                          <a:sym typeface="Karla"/>
                        </a:rPr>
                        <a:t>Capacité à accéder aux soins, à l’habitat, à la mobilité, aux revenus…</a:t>
                      </a:r>
                      <a:endParaRPr sz="1000">
                        <a:solidFill>
                          <a:srgbClr val="000000"/>
                        </a:solidFill>
                        <a:latin typeface="Karla"/>
                        <a:ea typeface="Karla"/>
                        <a:cs typeface="Karla"/>
                        <a:sym typeface="Karla"/>
                      </a:endParaRPr>
                    </a:p>
                  </a:txBody>
                  <a:tcPr marT="91425" marB="91425" marR="91425" marL="91425">
                    <a:lnL cap="flat" cmpd="sng" w="9525">
                      <a:solidFill>
                        <a:srgbClr val="FFAB40"/>
                      </a:solidFill>
                      <a:prstDash val="solid"/>
                      <a:round/>
                      <a:headEnd len="sm" w="sm" type="none"/>
                      <a:tailEnd len="sm" w="sm" type="none"/>
                    </a:lnL>
                    <a:lnR cap="flat" cmpd="sng" w="9525">
                      <a:solidFill>
                        <a:srgbClr val="FFAB40"/>
                      </a:solidFill>
                      <a:prstDash val="solid"/>
                      <a:round/>
                      <a:headEnd len="sm" w="sm" type="none"/>
                      <a:tailEnd len="sm" w="sm" type="none"/>
                    </a:lnR>
                    <a:lnT cap="flat" cmpd="sng" w="9525">
                      <a:solidFill>
                        <a:srgbClr val="FFAB40"/>
                      </a:solidFill>
                      <a:prstDash val="solid"/>
                      <a:round/>
                      <a:headEnd len="sm" w="sm" type="none"/>
                      <a:tailEnd len="sm" w="sm" type="none"/>
                    </a:lnT>
                    <a:lnB cap="flat" cmpd="sng" w="9525">
                      <a:solidFill>
                        <a:srgbClr val="FFAB40"/>
                      </a:solidFill>
                      <a:prstDash val="solid"/>
                      <a:round/>
                      <a:headEnd len="sm" w="sm" type="none"/>
                      <a:tailEnd len="sm" w="sm" type="none"/>
                    </a:lnB>
                  </a:tcPr>
                </a:tc>
                <a:tc>
                  <a:txBody>
                    <a:bodyPr/>
                    <a:lstStyle/>
                    <a:p>
                      <a:pPr indent="0" lvl="0" marL="0" rtl="0" algn="ctr">
                        <a:spcBef>
                          <a:spcPts val="0"/>
                        </a:spcBef>
                        <a:spcAft>
                          <a:spcPts val="0"/>
                        </a:spcAft>
                        <a:buNone/>
                      </a:pPr>
                      <a:r>
                        <a:rPr b="1" lang="fr" sz="1000">
                          <a:latin typeface="Karla"/>
                          <a:ea typeface="Karla"/>
                          <a:cs typeface="Karla"/>
                          <a:sym typeface="Karla"/>
                        </a:rPr>
                        <a:t>BESOINS STRATÉGIQUES </a:t>
                      </a:r>
                      <a:endParaRPr b="1" sz="1000">
                        <a:latin typeface="Karla"/>
                        <a:ea typeface="Karla"/>
                        <a:cs typeface="Karla"/>
                        <a:sym typeface="Karla"/>
                      </a:endParaRPr>
                    </a:p>
                    <a:p>
                      <a:pPr indent="0" lvl="0" marL="0" rtl="0" algn="ctr">
                        <a:spcBef>
                          <a:spcPts val="1000"/>
                        </a:spcBef>
                        <a:spcAft>
                          <a:spcPts val="0"/>
                        </a:spcAft>
                        <a:buNone/>
                      </a:pPr>
                      <a:r>
                        <a:rPr b="1" lang="fr" sz="1000">
                          <a:latin typeface="Karla"/>
                          <a:ea typeface="Karla"/>
                          <a:cs typeface="Karla"/>
                          <a:sym typeface="Karla"/>
                        </a:rPr>
                        <a:t> </a:t>
                      </a:r>
                      <a:r>
                        <a:rPr b="1" lang="fr" sz="1000">
                          <a:solidFill>
                            <a:srgbClr val="000000"/>
                          </a:solidFill>
                          <a:latin typeface="Karla"/>
                          <a:ea typeface="Karla"/>
                          <a:cs typeface="Karla"/>
                          <a:sym typeface="Karla"/>
                        </a:rPr>
                        <a:t>CONTRÔLE </a:t>
                      </a:r>
                      <a:endParaRPr b="1" sz="1000">
                        <a:solidFill>
                          <a:srgbClr val="000000"/>
                        </a:solidFill>
                        <a:latin typeface="Karla"/>
                        <a:ea typeface="Karla"/>
                        <a:cs typeface="Karla"/>
                        <a:sym typeface="Karla"/>
                      </a:endParaRPr>
                    </a:p>
                    <a:p>
                      <a:pPr indent="0" lvl="0" marL="0" rtl="0" algn="ctr">
                        <a:spcBef>
                          <a:spcPts val="1000"/>
                        </a:spcBef>
                        <a:spcAft>
                          <a:spcPts val="0"/>
                        </a:spcAft>
                        <a:buNone/>
                      </a:pPr>
                      <a:r>
                        <a:rPr lang="fr" sz="1000">
                          <a:solidFill>
                            <a:srgbClr val="000000"/>
                          </a:solidFill>
                          <a:latin typeface="Karla"/>
                          <a:ea typeface="Karla"/>
                          <a:cs typeface="Karla"/>
                          <a:sym typeface="Karla"/>
                        </a:rPr>
                        <a:t>Gestion du patrimoine, héritage, contrôle des ressources, droits, participation aux décisions</a:t>
                      </a:r>
                      <a:endParaRPr sz="1000">
                        <a:solidFill>
                          <a:srgbClr val="000000"/>
                        </a:solidFill>
                        <a:latin typeface="Karla"/>
                        <a:ea typeface="Karla"/>
                        <a:cs typeface="Karla"/>
                        <a:sym typeface="Karla"/>
                      </a:endParaRPr>
                    </a:p>
                  </a:txBody>
                  <a:tcPr marT="91425" marB="91425" marR="91425" marL="91425">
                    <a:lnL cap="flat" cmpd="sng" w="9525">
                      <a:solidFill>
                        <a:srgbClr val="FFAB40"/>
                      </a:solidFill>
                      <a:prstDash val="solid"/>
                      <a:round/>
                      <a:headEnd len="sm" w="sm" type="none"/>
                      <a:tailEnd len="sm" w="sm" type="none"/>
                    </a:lnL>
                    <a:lnR cap="flat" cmpd="sng" w="9525">
                      <a:solidFill>
                        <a:srgbClr val="FFAB40"/>
                      </a:solidFill>
                      <a:prstDash val="solid"/>
                      <a:round/>
                      <a:headEnd len="sm" w="sm" type="none"/>
                      <a:tailEnd len="sm" w="sm" type="none"/>
                    </a:lnR>
                    <a:lnT cap="flat" cmpd="sng" w="9525">
                      <a:solidFill>
                        <a:srgbClr val="FFAB40"/>
                      </a:solidFill>
                      <a:prstDash val="solid"/>
                      <a:round/>
                      <a:headEnd len="sm" w="sm" type="none"/>
                      <a:tailEnd len="sm" w="sm" type="none"/>
                    </a:lnT>
                    <a:lnB cap="flat" cmpd="sng" w="9525">
                      <a:solidFill>
                        <a:srgbClr val="FFAB40"/>
                      </a:solidFill>
                      <a:prstDash val="solid"/>
                      <a:round/>
                      <a:headEnd len="sm" w="sm" type="none"/>
                      <a:tailEnd len="sm" w="sm" type="none"/>
                    </a:lnB>
                  </a:tcPr>
                </a:tc>
              </a:tr>
            </a:tbl>
          </a:graphicData>
        </a:graphic>
      </p:graphicFrame>
      <p:sp>
        <p:nvSpPr>
          <p:cNvPr id="400" name="Google Shape;400;p37"/>
          <p:cNvSpPr/>
          <p:nvPr/>
        </p:nvSpPr>
        <p:spPr>
          <a:xfrm>
            <a:off x="0" y="-9350"/>
            <a:ext cx="9144000" cy="11466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37"/>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37"/>
          <p:cNvSpPr txBox="1"/>
          <p:nvPr/>
        </p:nvSpPr>
        <p:spPr>
          <a:xfrm>
            <a:off x="271300" y="104500"/>
            <a:ext cx="674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Les difficultés des femmes &amp; productrices  </a:t>
            </a:r>
            <a:endParaRPr sz="1800">
              <a:solidFill>
                <a:schemeClr val="lt1"/>
              </a:solidFill>
              <a:latin typeface="Anton"/>
              <a:ea typeface="Anton"/>
              <a:cs typeface="Anton"/>
              <a:sym typeface="Anton"/>
            </a:endParaRPr>
          </a:p>
        </p:txBody>
      </p:sp>
      <p:sp>
        <p:nvSpPr>
          <p:cNvPr id="403" name="Google Shape;403;p37"/>
          <p:cNvSpPr txBox="1"/>
          <p:nvPr/>
        </p:nvSpPr>
        <p:spPr>
          <a:xfrm>
            <a:off x="271300" y="706763"/>
            <a:ext cx="5252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chemeClr val="dk1"/>
                </a:solidFill>
                <a:latin typeface="Karla"/>
                <a:ea typeface="Karla"/>
                <a:cs typeface="Karla"/>
                <a:sym typeface="Karla"/>
              </a:rPr>
              <a:t>Quelles pistes de solutions face à ces défis systémiques ? </a:t>
            </a:r>
            <a:endParaRPr b="1" sz="1200">
              <a:solidFill>
                <a:schemeClr val="dk1"/>
              </a:solidFill>
              <a:latin typeface="Karla"/>
              <a:ea typeface="Karla"/>
              <a:cs typeface="Karla"/>
              <a:sym typeface="Karla"/>
            </a:endParaRPr>
          </a:p>
        </p:txBody>
      </p:sp>
      <p:sp>
        <p:nvSpPr>
          <p:cNvPr id="404" name="Google Shape;404;p37"/>
          <p:cNvSpPr/>
          <p:nvPr/>
        </p:nvSpPr>
        <p:spPr>
          <a:xfrm>
            <a:off x="262773" y="3295175"/>
            <a:ext cx="4828500" cy="1676100"/>
          </a:xfrm>
          <a:prstGeom prst="rect">
            <a:avLst/>
          </a:prstGeom>
          <a:noFill/>
          <a:ln cap="flat" cmpd="sng" w="19050">
            <a:solidFill>
              <a:srgbClr val="E9BDA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5" name="Google Shape;405;p37"/>
          <p:cNvSpPr/>
          <p:nvPr/>
        </p:nvSpPr>
        <p:spPr>
          <a:xfrm>
            <a:off x="1774822" y="3621975"/>
            <a:ext cx="1227600" cy="1117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latin typeface="Karla"/>
              <a:ea typeface="Karla"/>
              <a:cs typeface="Karla"/>
              <a:sym typeface="Karla"/>
            </a:endParaRPr>
          </a:p>
        </p:txBody>
      </p:sp>
      <p:sp>
        <p:nvSpPr>
          <p:cNvPr id="406" name="Google Shape;406;p37"/>
          <p:cNvSpPr txBox="1"/>
          <p:nvPr/>
        </p:nvSpPr>
        <p:spPr>
          <a:xfrm>
            <a:off x="920649" y="3893900"/>
            <a:ext cx="1682700" cy="323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900">
                <a:solidFill>
                  <a:schemeClr val="dk1"/>
                </a:solidFill>
                <a:latin typeface="Karla"/>
                <a:ea typeface="Karla"/>
                <a:cs typeface="Karla"/>
                <a:sym typeface="Karla"/>
              </a:rPr>
              <a:t>Renforcement des AGR</a:t>
            </a:r>
            <a:endParaRPr sz="900">
              <a:solidFill>
                <a:schemeClr val="dk1"/>
              </a:solidFill>
              <a:latin typeface="Karla"/>
              <a:ea typeface="Karla"/>
              <a:cs typeface="Karla"/>
              <a:sym typeface="Karla"/>
            </a:endParaRPr>
          </a:p>
        </p:txBody>
      </p:sp>
      <p:sp>
        <p:nvSpPr>
          <p:cNvPr id="407" name="Google Shape;407;p37"/>
          <p:cNvSpPr/>
          <p:nvPr/>
        </p:nvSpPr>
        <p:spPr>
          <a:xfrm>
            <a:off x="2440007" y="3663625"/>
            <a:ext cx="1227600" cy="1117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latin typeface="Karla"/>
              <a:ea typeface="Karla"/>
              <a:cs typeface="Karla"/>
              <a:sym typeface="Karla"/>
            </a:endParaRPr>
          </a:p>
        </p:txBody>
      </p:sp>
      <p:sp>
        <p:nvSpPr>
          <p:cNvPr id="408" name="Google Shape;408;p37"/>
          <p:cNvSpPr txBox="1"/>
          <p:nvPr/>
        </p:nvSpPr>
        <p:spPr>
          <a:xfrm>
            <a:off x="3061257" y="3795700"/>
            <a:ext cx="1682700" cy="461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900">
                <a:solidFill>
                  <a:schemeClr val="dk1"/>
                </a:solidFill>
                <a:latin typeface="Karla"/>
                <a:ea typeface="Karla"/>
                <a:cs typeface="Karla"/>
                <a:sym typeface="Karla"/>
              </a:rPr>
              <a:t>Evolution des normes de genre</a:t>
            </a:r>
            <a:endParaRPr sz="900">
              <a:solidFill>
                <a:schemeClr val="dk1"/>
              </a:solidFill>
              <a:latin typeface="Karla"/>
              <a:ea typeface="Karla"/>
              <a:cs typeface="Karla"/>
              <a:sym typeface="Karla"/>
            </a:endParaRPr>
          </a:p>
        </p:txBody>
      </p:sp>
      <p:cxnSp>
        <p:nvCxnSpPr>
          <p:cNvPr id="409" name="Google Shape;409;p37"/>
          <p:cNvCxnSpPr/>
          <p:nvPr/>
        </p:nvCxnSpPr>
        <p:spPr>
          <a:xfrm flipH="1">
            <a:off x="2736887" y="3394150"/>
            <a:ext cx="11100" cy="896100"/>
          </a:xfrm>
          <a:prstGeom prst="straightConnector1">
            <a:avLst/>
          </a:prstGeom>
          <a:noFill/>
          <a:ln cap="flat" cmpd="sng" w="9525">
            <a:solidFill>
              <a:schemeClr val="dk2"/>
            </a:solidFill>
            <a:prstDash val="solid"/>
            <a:round/>
            <a:headEnd len="med" w="med" type="none"/>
            <a:tailEnd len="med" w="med" type="triangle"/>
          </a:ln>
        </p:spPr>
      </p:cxnSp>
      <p:sp>
        <p:nvSpPr>
          <p:cNvPr id="410" name="Google Shape;410;p37"/>
          <p:cNvSpPr txBox="1"/>
          <p:nvPr/>
        </p:nvSpPr>
        <p:spPr>
          <a:xfrm>
            <a:off x="1913103" y="3237700"/>
            <a:ext cx="1658700" cy="42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900">
                <a:solidFill>
                  <a:schemeClr val="dk1"/>
                </a:solidFill>
                <a:highlight>
                  <a:schemeClr val="lt1"/>
                </a:highlight>
                <a:latin typeface="Karla"/>
                <a:ea typeface="Karla"/>
                <a:cs typeface="Karla"/>
                <a:sym typeface="Karla"/>
              </a:rPr>
              <a:t>Action transformatrice sur l’inclusion des femmes</a:t>
            </a:r>
            <a:endParaRPr sz="900">
              <a:solidFill>
                <a:schemeClr val="dk1"/>
              </a:solidFill>
              <a:highlight>
                <a:schemeClr val="lt1"/>
              </a:highlight>
              <a:latin typeface="Karla"/>
              <a:ea typeface="Karla"/>
              <a:cs typeface="Karla"/>
              <a:sym typeface="Karla"/>
            </a:endParaRPr>
          </a:p>
        </p:txBody>
      </p:sp>
      <p:sp>
        <p:nvSpPr>
          <p:cNvPr id="411" name="Google Shape;411;p37"/>
          <p:cNvSpPr txBox="1"/>
          <p:nvPr/>
        </p:nvSpPr>
        <p:spPr>
          <a:xfrm>
            <a:off x="348575" y="4137875"/>
            <a:ext cx="2216400" cy="77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900">
                <a:solidFill>
                  <a:schemeClr val="dk2"/>
                </a:solidFill>
                <a:highlight>
                  <a:schemeClr val="lt1"/>
                </a:highlight>
                <a:latin typeface="Karla"/>
                <a:ea typeface="Karla"/>
                <a:cs typeface="Karla"/>
                <a:sym typeface="Karla"/>
              </a:rPr>
              <a:t>! </a:t>
            </a:r>
            <a:r>
              <a:rPr lang="fr" sz="900">
                <a:solidFill>
                  <a:schemeClr val="dk2"/>
                </a:solidFill>
                <a:highlight>
                  <a:schemeClr val="lt1"/>
                </a:highlight>
                <a:latin typeface="Karla"/>
                <a:ea typeface="Karla"/>
                <a:cs typeface="Karla"/>
                <a:sym typeface="Karla"/>
              </a:rPr>
              <a:t>Renforcement de la répartition genrée du travail</a:t>
            </a:r>
            <a:endParaRPr sz="900">
              <a:solidFill>
                <a:schemeClr val="dk2"/>
              </a:solidFill>
              <a:highlight>
                <a:schemeClr val="lt1"/>
              </a:highlight>
              <a:latin typeface="Karla"/>
              <a:ea typeface="Karla"/>
              <a:cs typeface="Karla"/>
              <a:sym typeface="Karla"/>
            </a:endParaRPr>
          </a:p>
          <a:p>
            <a:pPr indent="0" lvl="0" marL="0" rtl="0" algn="l">
              <a:spcBef>
                <a:spcPts val="0"/>
              </a:spcBef>
              <a:spcAft>
                <a:spcPts val="0"/>
              </a:spcAft>
              <a:buNone/>
            </a:pPr>
            <a:r>
              <a:rPr lang="fr" sz="900">
                <a:solidFill>
                  <a:schemeClr val="dk2"/>
                </a:solidFill>
                <a:highlight>
                  <a:schemeClr val="lt1"/>
                </a:highlight>
                <a:latin typeface="Karla"/>
                <a:ea typeface="Karla"/>
                <a:cs typeface="Karla"/>
                <a:sym typeface="Karla"/>
              </a:rPr>
              <a:t>Pression exacerbée sur les femmes</a:t>
            </a:r>
            <a:endParaRPr sz="900">
              <a:solidFill>
                <a:schemeClr val="dk2"/>
              </a:solidFill>
              <a:highlight>
                <a:schemeClr val="lt1"/>
              </a:highlight>
              <a:latin typeface="Karla"/>
              <a:ea typeface="Karla"/>
              <a:cs typeface="Karla"/>
              <a:sym typeface="Karla"/>
            </a:endParaRPr>
          </a:p>
          <a:p>
            <a:pPr indent="0" lvl="0" marL="0" rtl="0" algn="l">
              <a:spcBef>
                <a:spcPts val="0"/>
              </a:spcBef>
              <a:spcAft>
                <a:spcPts val="0"/>
              </a:spcAft>
              <a:buNone/>
            </a:pPr>
            <a:r>
              <a:rPr lang="fr" sz="900">
                <a:solidFill>
                  <a:schemeClr val="dk2"/>
                </a:solidFill>
                <a:latin typeface="Karla"/>
                <a:ea typeface="Karla"/>
                <a:cs typeface="Karla"/>
                <a:sym typeface="Karla"/>
              </a:rPr>
              <a:t>Augmentation de la charge de travail</a:t>
            </a:r>
            <a:endParaRPr sz="900">
              <a:solidFill>
                <a:schemeClr val="dk2"/>
              </a:solidFill>
              <a:latin typeface="Karla"/>
              <a:ea typeface="Karla"/>
              <a:cs typeface="Karla"/>
              <a:sym typeface="Karla"/>
            </a:endParaRPr>
          </a:p>
        </p:txBody>
      </p:sp>
      <p:sp>
        <p:nvSpPr>
          <p:cNvPr id="412" name="Google Shape;412;p37"/>
          <p:cNvSpPr txBox="1"/>
          <p:nvPr/>
        </p:nvSpPr>
        <p:spPr>
          <a:xfrm>
            <a:off x="3187500" y="4137875"/>
            <a:ext cx="1903800" cy="77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900">
                <a:solidFill>
                  <a:schemeClr val="dk2"/>
                </a:solidFill>
                <a:highlight>
                  <a:schemeClr val="lt1"/>
                </a:highlight>
                <a:latin typeface="Karla"/>
                <a:ea typeface="Karla"/>
                <a:cs typeface="Karla"/>
                <a:sym typeface="Karla"/>
              </a:rPr>
              <a:t>Long Termiste </a:t>
            </a:r>
            <a:endParaRPr sz="900">
              <a:solidFill>
                <a:schemeClr val="dk2"/>
              </a:solidFill>
              <a:highlight>
                <a:schemeClr val="lt1"/>
              </a:highlight>
              <a:latin typeface="Karla"/>
              <a:ea typeface="Karla"/>
              <a:cs typeface="Karla"/>
              <a:sym typeface="Karla"/>
            </a:endParaRPr>
          </a:p>
          <a:p>
            <a:pPr indent="0" lvl="0" marL="0" rtl="0" algn="l">
              <a:spcBef>
                <a:spcPts val="0"/>
              </a:spcBef>
              <a:spcAft>
                <a:spcPts val="0"/>
              </a:spcAft>
              <a:buNone/>
            </a:pPr>
            <a:r>
              <a:rPr lang="fr" sz="900">
                <a:solidFill>
                  <a:schemeClr val="dk2"/>
                </a:solidFill>
                <a:highlight>
                  <a:schemeClr val="lt1"/>
                </a:highlight>
                <a:latin typeface="Karla"/>
                <a:ea typeface="Karla"/>
                <a:cs typeface="Karla"/>
                <a:sym typeface="Karla"/>
              </a:rPr>
              <a:t>Peu d’impact sur la vie quotidienne et la précarité immédiate des foyers</a:t>
            </a:r>
            <a:endParaRPr sz="900">
              <a:solidFill>
                <a:schemeClr val="dk2"/>
              </a:solidFill>
              <a:highlight>
                <a:schemeClr val="lt1"/>
              </a:highlight>
              <a:latin typeface="Karla"/>
              <a:ea typeface="Karla"/>
              <a:cs typeface="Karla"/>
              <a:sym typeface="Karla"/>
            </a:endParaRPr>
          </a:p>
        </p:txBody>
      </p:sp>
      <p:sp>
        <p:nvSpPr>
          <p:cNvPr id="413" name="Google Shape;413;p37"/>
          <p:cNvSpPr txBox="1"/>
          <p:nvPr/>
        </p:nvSpPr>
        <p:spPr>
          <a:xfrm>
            <a:off x="110375" y="3093800"/>
            <a:ext cx="1534200" cy="354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b="1" lang="fr" sz="1100" u="sng">
                <a:solidFill>
                  <a:schemeClr val="lt1"/>
                </a:solidFill>
                <a:highlight>
                  <a:srgbClr val="E9BDA1"/>
                </a:highlight>
                <a:latin typeface="Karla"/>
                <a:ea typeface="Karla"/>
                <a:cs typeface="Karla"/>
                <a:sym typeface="Karla"/>
              </a:rPr>
              <a:t>Point d’attention </a:t>
            </a:r>
            <a:endParaRPr b="1" sz="1100">
              <a:solidFill>
                <a:schemeClr val="lt1"/>
              </a:solidFill>
              <a:highlight>
                <a:srgbClr val="E9BDA1"/>
              </a:highlight>
              <a:latin typeface="Karla"/>
              <a:ea typeface="Karla"/>
              <a:cs typeface="Karla"/>
              <a:sym typeface="Karla"/>
            </a:endParaRPr>
          </a:p>
        </p:txBody>
      </p:sp>
      <p:sp>
        <p:nvSpPr>
          <p:cNvPr id="414" name="Google Shape;414;p37"/>
          <p:cNvSpPr txBox="1"/>
          <p:nvPr/>
        </p:nvSpPr>
        <p:spPr>
          <a:xfrm>
            <a:off x="5551498" y="1935175"/>
            <a:ext cx="3054300" cy="10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100">
                <a:solidFill>
                  <a:schemeClr val="lt1"/>
                </a:solidFill>
                <a:highlight>
                  <a:srgbClr val="D06350"/>
                </a:highlight>
                <a:latin typeface="Karla"/>
                <a:ea typeface="Karla"/>
                <a:cs typeface="Karla"/>
                <a:sym typeface="Karla"/>
              </a:rPr>
              <a:t>Des pistes de réflexion </a:t>
            </a:r>
            <a:endParaRPr b="1" sz="1100">
              <a:solidFill>
                <a:schemeClr val="lt1"/>
              </a:solidFill>
              <a:highlight>
                <a:srgbClr val="D06350"/>
              </a:highlight>
              <a:latin typeface="Karla"/>
              <a:ea typeface="Karla"/>
              <a:cs typeface="Karla"/>
              <a:sym typeface="Karla"/>
            </a:endParaRPr>
          </a:p>
          <a:p>
            <a:pPr indent="-165100" lvl="0" marL="179999" rtl="0" algn="l">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Faut-il intégrer les femmes dans les chaînes de valeur cacao ? Si oui - comment ? </a:t>
            </a:r>
            <a:endParaRPr sz="1100">
              <a:solidFill>
                <a:schemeClr val="dk1"/>
              </a:solidFill>
              <a:latin typeface="Karla"/>
              <a:ea typeface="Karla"/>
              <a:cs typeface="Karla"/>
              <a:sym typeface="Karla"/>
            </a:endParaRPr>
          </a:p>
          <a:p>
            <a:pPr indent="-165100" lvl="0" marL="179999" rtl="0" algn="l">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Comment favoriser l’accès à la terre dans le contexte de la pression foncière ?</a:t>
            </a:r>
            <a:endParaRPr sz="1100">
              <a:solidFill>
                <a:schemeClr val="dk1"/>
              </a:solidFill>
              <a:latin typeface="Karla"/>
              <a:ea typeface="Karla"/>
              <a:cs typeface="Karla"/>
              <a:sym typeface="Karla"/>
            </a:endParaRPr>
          </a:p>
          <a:p>
            <a:pPr indent="-165100" lvl="0" marL="179999" rtl="0" algn="l">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Comment financer, renforcer et généraliser  l’accès au capital des femmes ?</a:t>
            </a:r>
            <a:endParaRPr sz="1100">
              <a:solidFill>
                <a:schemeClr val="dk1"/>
              </a:solidFill>
              <a:latin typeface="Karla"/>
              <a:ea typeface="Karla"/>
              <a:cs typeface="Karla"/>
              <a:sym typeface="Karla"/>
            </a:endParaRPr>
          </a:p>
          <a:p>
            <a:pPr indent="-165100" lvl="0" marL="179999" rtl="0" algn="l">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Comment faire évoluer les normes de genre dans les communautés sans perturber les structures familiales ?</a:t>
            </a:r>
            <a:endParaRPr sz="1100">
              <a:solidFill>
                <a:schemeClr val="dk2"/>
              </a:solidFill>
              <a:latin typeface="Karla"/>
              <a:ea typeface="Karla"/>
              <a:cs typeface="Karla"/>
              <a:sym typeface="Karl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8"/>
          <p:cNvSpPr/>
          <p:nvPr/>
        </p:nvSpPr>
        <p:spPr>
          <a:xfrm>
            <a:off x="0" y="-9350"/>
            <a:ext cx="9144000" cy="23652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38"/>
          <p:cNvSpPr/>
          <p:nvPr/>
        </p:nvSpPr>
        <p:spPr>
          <a:xfrm>
            <a:off x="8623300" y="2485670"/>
            <a:ext cx="452400" cy="369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21" name="Google Shape;421;p38"/>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38"/>
          <p:cNvSpPr txBox="1"/>
          <p:nvPr/>
        </p:nvSpPr>
        <p:spPr>
          <a:xfrm>
            <a:off x="1659375" y="2532800"/>
            <a:ext cx="7174200" cy="2106300"/>
          </a:xfrm>
          <a:prstGeom prst="rect">
            <a:avLst/>
          </a:prstGeom>
          <a:noFill/>
          <a:ln>
            <a:noFill/>
          </a:ln>
        </p:spPr>
        <p:txBody>
          <a:bodyPr anchorCtr="0" anchor="t" bIns="91425" lIns="91425" spcFirstLastPara="1" rIns="91425" wrap="square" tIns="91425">
            <a:spAutoFit/>
          </a:bodyPr>
          <a:lstStyle/>
          <a:p>
            <a:pPr indent="-298450" lvl="0" marL="457200" rtl="0" algn="just">
              <a:lnSpc>
                <a:spcPct val="115000"/>
              </a:lnSpc>
              <a:spcBef>
                <a:spcPts val="0"/>
              </a:spcBef>
              <a:spcAft>
                <a:spcPts val="0"/>
              </a:spcAft>
              <a:buClr>
                <a:schemeClr val="dk1"/>
              </a:buClr>
              <a:buSzPts val="1100"/>
              <a:buChar char="●"/>
            </a:pPr>
            <a:r>
              <a:rPr b="1" lang="fr" sz="1100">
                <a:solidFill>
                  <a:schemeClr val="dk1"/>
                </a:solidFill>
                <a:latin typeface="Karla"/>
                <a:ea typeface="Karla"/>
                <a:cs typeface="Karla"/>
                <a:sym typeface="Karla"/>
              </a:rPr>
              <a:t>Perte d’attractivité du métier de producteur.rice :</a:t>
            </a:r>
            <a:r>
              <a:rPr lang="fr" sz="1100">
                <a:solidFill>
                  <a:schemeClr val="dk1"/>
                </a:solidFill>
                <a:latin typeface="Karla"/>
                <a:ea typeface="Karla"/>
                <a:cs typeface="Karla"/>
                <a:sym typeface="Karla"/>
              </a:rPr>
              <a:t> Les jeunes se détournent massivement de l’agriculture, jugée difficile, de moins en moins rémunératrice et sans avenir, notamment face aux effets du changement climatique </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b="1" lang="fr" sz="1100">
                <a:solidFill>
                  <a:schemeClr val="dk1"/>
                </a:solidFill>
                <a:latin typeface="Karla"/>
                <a:ea typeface="Karla"/>
                <a:cs typeface="Karla"/>
                <a:sym typeface="Karla"/>
              </a:rPr>
              <a:t>De nouvelles aspirations </a:t>
            </a:r>
            <a:r>
              <a:rPr b="1" lang="fr" sz="1100">
                <a:solidFill>
                  <a:schemeClr val="dk1"/>
                </a:solidFill>
                <a:latin typeface="Karla"/>
                <a:ea typeface="Karla"/>
                <a:cs typeface="Karla"/>
                <a:sym typeface="Karla"/>
              </a:rPr>
              <a:t>dues</a:t>
            </a:r>
            <a:r>
              <a:rPr b="1" lang="fr" sz="1100">
                <a:solidFill>
                  <a:schemeClr val="dk1"/>
                </a:solidFill>
                <a:latin typeface="Karla"/>
                <a:ea typeface="Karla"/>
                <a:cs typeface="Karla"/>
                <a:sym typeface="Karla"/>
              </a:rPr>
              <a:t> à l’éducation : </a:t>
            </a:r>
            <a:r>
              <a:rPr lang="fr" sz="1100">
                <a:solidFill>
                  <a:schemeClr val="dk1"/>
                </a:solidFill>
                <a:latin typeface="Karla"/>
                <a:ea typeface="Karla"/>
                <a:cs typeface="Karla"/>
                <a:sym typeface="Karla"/>
              </a:rPr>
              <a:t>L’amélioration de l’accès à l’éducation a créé de nouvelles aspirations pour les jeunes, qui se projettent dans les métiers urbains et les emplois de bureau, jugés plus valorisants. </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b="1" lang="fr" sz="1100">
                <a:solidFill>
                  <a:schemeClr val="dk1"/>
                </a:solidFill>
                <a:latin typeface="Karla"/>
                <a:ea typeface="Karla"/>
                <a:cs typeface="Karla"/>
                <a:sym typeface="Karla"/>
              </a:rPr>
              <a:t>Perception sociale dévalorisante : </a:t>
            </a:r>
            <a:r>
              <a:rPr lang="fr" sz="1100">
                <a:solidFill>
                  <a:schemeClr val="dk1"/>
                </a:solidFill>
                <a:latin typeface="Karla"/>
                <a:ea typeface="Karla"/>
                <a:cs typeface="Karla"/>
                <a:sym typeface="Karla"/>
              </a:rPr>
              <a:t>L’agriculture est perçue comme un métier ingrat et peu respecté, en contraste avec les aspirations de réussite sociale des jeunes générations.</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b="1" lang="fr" sz="1100">
                <a:solidFill>
                  <a:schemeClr val="dk1"/>
                </a:solidFill>
                <a:latin typeface="Karla"/>
                <a:ea typeface="Karla"/>
                <a:cs typeface="Karla"/>
                <a:sym typeface="Karla"/>
              </a:rPr>
              <a:t>Concurrence d’activités alternatives dans les milieux ruraux </a:t>
            </a:r>
            <a:r>
              <a:rPr lang="fr" sz="1100">
                <a:solidFill>
                  <a:schemeClr val="dk1"/>
                </a:solidFill>
                <a:latin typeface="Karla"/>
                <a:ea typeface="Karla"/>
                <a:cs typeface="Karla"/>
                <a:sym typeface="Karla"/>
              </a:rPr>
              <a:t>telle que </a:t>
            </a:r>
            <a:r>
              <a:rPr lang="fr" sz="1100">
                <a:solidFill>
                  <a:schemeClr val="dk1"/>
                </a:solidFill>
                <a:latin typeface="Karla"/>
                <a:ea typeface="Karla"/>
                <a:cs typeface="Karla"/>
                <a:sym typeface="Karla"/>
              </a:rPr>
              <a:t>l'orpaillage</a:t>
            </a:r>
            <a:r>
              <a:rPr lang="fr" sz="1100">
                <a:solidFill>
                  <a:schemeClr val="dk1"/>
                </a:solidFill>
                <a:latin typeface="Karla"/>
                <a:ea typeface="Karla"/>
                <a:cs typeface="Karla"/>
                <a:sym typeface="Karla"/>
              </a:rPr>
              <a:t> ou des cultures au rendement plus direct comme l’hévéa. </a:t>
            </a:r>
            <a:endParaRPr sz="1100">
              <a:solidFill>
                <a:schemeClr val="dk1"/>
              </a:solidFill>
              <a:latin typeface="Karla"/>
              <a:ea typeface="Karla"/>
              <a:cs typeface="Karla"/>
              <a:sym typeface="Karla"/>
            </a:endParaRPr>
          </a:p>
        </p:txBody>
      </p:sp>
      <p:pic>
        <p:nvPicPr>
          <p:cNvPr id="423" name="Google Shape;423;p38" title="outil-de-transport-d-homme-de-coup-moyen.jpg"/>
          <p:cNvPicPr preferRelativeResize="0"/>
          <p:nvPr/>
        </p:nvPicPr>
        <p:blipFill rotWithShape="1">
          <a:blip r:embed="rId3">
            <a:alphaModFix/>
          </a:blip>
          <a:srcRect b="0" l="43608" r="38111" t="0"/>
          <a:stretch/>
        </p:blipFill>
        <p:spPr>
          <a:xfrm>
            <a:off x="0" y="-19125"/>
            <a:ext cx="1488850" cy="5181725"/>
          </a:xfrm>
          <a:prstGeom prst="rect">
            <a:avLst/>
          </a:prstGeom>
          <a:noFill/>
          <a:ln>
            <a:noFill/>
          </a:ln>
        </p:spPr>
      </p:pic>
      <p:sp>
        <p:nvSpPr>
          <p:cNvPr id="424" name="Google Shape;424;p38"/>
          <p:cNvSpPr txBox="1"/>
          <p:nvPr/>
        </p:nvSpPr>
        <p:spPr>
          <a:xfrm>
            <a:off x="1719100" y="104500"/>
            <a:ext cx="67404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fr" sz="1800">
                <a:solidFill>
                  <a:schemeClr val="lt1"/>
                </a:solidFill>
                <a:latin typeface="Anton"/>
                <a:ea typeface="Anton"/>
                <a:cs typeface="Anton"/>
                <a:sym typeface="Anton"/>
              </a:rPr>
              <a:t>Les jeunes, entre difficultés d’entrée et aversion pour le secteur </a:t>
            </a:r>
            <a:endParaRPr sz="1800">
              <a:solidFill>
                <a:schemeClr val="lt1"/>
              </a:solidFill>
              <a:latin typeface="Anton"/>
              <a:ea typeface="Anton"/>
              <a:cs typeface="Anton"/>
              <a:sym typeface="Anton"/>
            </a:endParaRPr>
          </a:p>
        </p:txBody>
      </p:sp>
      <p:sp>
        <p:nvSpPr>
          <p:cNvPr id="425" name="Google Shape;425;p38"/>
          <p:cNvSpPr txBox="1"/>
          <p:nvPr/>
        </p:nvSpPr>
        <p:spPr>
          <a:xfrm>
            <a:off x="1780325" y="767825"/>
            <a:ext cx="5252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chemeClr val="dk1"/>
                </a:solidFill>
                <a:latin typeface="Karla"/>
                <a:ea typeface="Karla"/>
                <a:cs typeface="Karla"/>
                <a:sym typeface="Karla"/>
              </a:rPr>
              <a:t>Une aversion croissante des jeunes pour les filières étudiées  </a:t>
            </a:r>
            <a:endParaRPr b="1" sz="1200">
              <a:solidFill>
                <a:schemeClr val="dk1"/>
              </a:solidFill>
              <a:latin typeface="Karla"/>
              <a:ea typeface="Karla"/>
              <a:cs typeface="Karla"/>
              <a:sym typeface="Karla"/>
            </a:endParaRPr>
          </a:p>
        </p:txBody>
      </p:sp>
      <p:sp>
        <p:nvSpPr>
          <p:cNvPr id="426" name="Google Shape;426;p38"/>
          <p:cNvSpPr txBox="1"/>
          <p:nvPr/>
        </p:nvSpPr>
        <p:spPr>
          <a:xfrm>
            <a:off x="1798075" y="1092750"/>
            <a:ext cx="6740400" cy="1221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i="1" lang="fr" sz="1100">
                <a:solidFill>
                  <a:schemeClr val="dk1"/>
                </a:solidFill>
                <a:latin typeface="Karla"/>
                <a:ea typeface="Karla"/>
                <a:cs typeface="Karla"/>
                <a:sym typeface="Karla"/>
              </a:rPr>
              <a:t>“L’agriculture est un travail difficile, je n’encouragerais jamais mon fils à le faire. Je le pousse plutôt à poursuivre ses études pour qu’il puisse choisir une autre voie. Les personnes qui pratiquent l’agriculture sont moins respectées, c’est aussi ça qui éloigne les jeunes. Les revenus du cacao sont trop faibles, le prix du cacao est très bas, le gouvernement nous trompe”</a:t>
            </a:r>
            <a:endParaRPr i="1"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t/>
            </a:r>
            <a:endParaRPr i="1" sz="5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rPr lang="fr" sz="1100">
                <a:solidFill>
                  <a:schemeClr val="dk1"/>
                </a:solidFill>
                <a:latin typeface="Karla"/>
                <a:ea typeface="Karla"/>
                <a:cs typeface="Karla"/>
                <a:sym typeface="Karla"/>
              </a:rPr>
              <a:t>Témoignage d’un agriculteur à ABOCFA (Ghana) </a:t>
            </a:r>
            <a:endParaRPr i="1" sz="1100">
              <a:solidFill>
                <a:schemeClr val="dk1"/>
              </a:solidFill>
              <a:latin typeface="Karla"/>
              <a:ea typeface="Karla"/>
              <a:cs typeface="Karla"/>
              <a:sym typeface="Karl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9"/>
          <p:cNvSpPr/>
          <p:nvPr/>
        </p:nvSpPr>
        <p:spPr>
          <a:xfrm>
            <a:off x="0" y="-9350"/>
            <a:ext cx="9144000" cy="12321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39"/>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3" name="Google Shape;433;p39"/>
          <p:cNvSpPr txBox="1"/>
          <p:nvPr/>
        </p:nvSpPr>
        <p:spPr>
          <a:xfrm>
            <a:off x="1780325" y="1466000"/>
            <a:ext cx="6612300" cy="2885400"/>
          </a:xfrm>
          <a:prstGeom prst="rect">
            <a:avLst/>
          </a:prstGeom>
          <a:noFill/>
          <a:ln>
            <a:noFill/>
          </a:ln>
        </p:spPr>
        <p:txBody>
          <a:bodyPr anchorCtr="0" anchor="t" bIns="91425" lIns="91425" spcFirstLastPara="1" rIns="91425" wrap="square" tIns="91425">
            <a:spAutoFit/>
          </a:bodyPr>
          <a:lstStyle/>
          <a:p>
            <a:pPr indent="-298450" lvl="0" marL="457200" rtl="0" algn="just">
              <a:lnSpc>
                <a:spcPct val="115000"/>
              </a:lnSpc>
              <a:spcBef>
                <a:spcPts val="0"/>
              </a:spcBef>
              <a:spcAft>
                <a:spcPts val="0"/>
              </a:spcAft>
              <a:buClr>
                <a:schemeClr val="dk1"/>
              </a:buClr>
              <a:buSzPts val="1100"/>
              <a:buChar char="●"/>
            </a:pPr>
            <a:r>
              <a:rPr b="1" lang="fr" sz="1100">
                <a:solidFill>
                  <a:schemeClr val="dk1"/>
                </a:solidFill>
                <a:latin typeface="Karla"/>
                <a:ea typeface="Karla"/>
                <a:cs typeface="Karla"/>
                <a:sym typeface="Karla"/>
              </a:rPr>
              <a:t>L’accès au foncier</a:t>
            </a:r>
            <a:r>
              <a:rPr b="1" lang="fr" sz="1100">
                <a:solidFill>
                  <a:schemeClr val="dk1"/>
                </a:solidFill>
                <a:latin typeface="Karla"/>
                <a:ea typeface="Karla"/>
                <a:cs typeface="Karla"/>
                <a:sym typeface="Karla"/>
              </a:rPr>
              <a:t> :</a:t>
            </a:r>
            <a:r>
              <a:rPr lang="fr" sz="1100">
                <a:solidFill>
                  <a:schemeClr val="dk1"/>
                </a:solidFill>
                <a:latin typeface="Karla"/>
                <a:ea typeface="Karla"/>
                <a:cs typeface="Karla"/>
                <a:sym typeface="Karla"/>
              </a:rPr>
              <a:t> Le manque de terres disponibles dans le secteur cacao et noix de coco. Dans la coopérative d’ananas que nous avons visité, les terres sont disponibles à la location mais les loyers sont très élevés </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b="1" lang="fr" sz="1100">
                <a:solidFill>
                  <a:schemeClr val="dk1"/>
                </a:solidFill>
                <a:latin typeface="Karla"/>
                <a:ea typeface="Karla"/>
                <a:cs typeface="Karla"/>
                <a:sym typeface="Karla"/>
              </a:rPr>
              <a:t>Manque de capital de démarrage : </a:t>
            </a:r>
            <a:r>
              <a:rPr lang="fr" sz="1100">
                <a:solidFill>
                  <a:schemeClr val="dk1"/>
                </a:solidFill>
                <a:latin typeface="Karla"/>
                <a:ea typeface="Karla"/>
                <a:cs typeface="Karla"/>
                <a:sym typeface="Karla"/>
              </a:rPr>
              <a:t>Les jeunes ont des difficultés à obtenir des financements pour les intrants agricoles (semences, engrais, main d’oeuvre) du fait de l’absence de garanties et de l’aversion au risque des institutions. </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Char char="●"/>
            </a:pPr>
            <a:r>
              <a:rPr b="1" lang="fr" sz="1100">
                <a:solidFill>
                  <a:schemeClr val="dk1"/>
                </a:solidFill>
                <a:latin typeface="Karla"/>
                <a:ea typeface="Karla"/>
                <a:cs typeface="Karla"/>
                <a:sym typeface="Karla"/>
              </a:rPr>
              <a:t>Programme de soutien inadaptés </a:t>
            </a:r>
            <a:r>
              <a:rPr b="1" lang="fr" sz="1100">
                <a:solidFill>
                  <a:schemeClr val="dk1"/>
                </a:solidFill>
                <a:latin typeface="Karla"/>
                <a:ea typeface="Karla"/>
                <a:cs typeface="Karla"/>
                <a:sym typeface="Karla"/>
              </a:rPr>
              <a:t>: </a:t>
            </a:r>
            <a:r>
              <a:rPr lang="fr" sz="1100">
                <a:solidFill>
                  <a:schemeClr val="dk1"/>
                </a:solidFill>
                <a:latin typeface="Karla"/>
                <a:ea typeface="Karla"/>
                <a:cs typeface="Karla"/>
                <a:sym typeface="Karla"/>
              </a:rPr>
              <a:t>Aujourd’hui les programmes qui cherchent à pousser les jeunes à se lancer dans ces filières se basent surtout sur la valorisation de l’héritage : </a:t>
            </a:r>
            <a:r>
              <a:rPr lang="fr" sz="1100">
                <a:solidFill>
                  <a:schemeClr val="dk1"/>
                </a:solidFill>
                <a:latin typeface="Karla"/>
                <a:ea typeface="Karla"/>
                <a:cs typeface="Karla"/>
                <a:sym typeface="Karla"/>
              </a:rPr>
              <a:t>convaincre</a:t>
            </a:r>
            <a:r>
              <a:rPr lang="fr" sz="1100">
                <a:solidFill>
                  <a:schemeClr val="dk1"/>
                </a:solidFill>
                <a:latin typeface="Karla"/>
                <a:ea typeface="Karla"/>
                <a:cs typeface="Karla"/>
                <a:sym typeface="Karla"/>
              </a:rPr>
              <a:t> les fils d’agriculteurs.rices et le métayage. </a:t>
            </a:r>
            <a:endParaRPr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t/>
            </a:r>
            <a:endParaRPr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rPr lang="fr" sz="1100">
                <a:solidFill>
                  <a:schemeClr val="dk1"/>
                </a:solidFill>
                <a:latin typeface="Karla"/>
                <a:ea typeface="Karla"/>
                <a:cs typeface="Karla"/>
                <a:sym typeface="Karla"/>
              </a:rPr>
              <a:t>⇒ Une forte dépendances à l’héritage familial : </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b="1" lang="fr" sz="1100">
                <a:solidFill>
                  <a:schemeClr val="dk1"/>
                </a:solidFill>
                <a:latin typeface="Karla"/>
                <a:ea typeface="Karla"/>
                <a:cs typeface="Karla"/>
                <a:sym typeface="Karla"/>
              </a:rPr>
              <a:t>qui </a:t>
            </a:r>
            <a:r>
              <a:rPr b="1" lang="fr" sz="1100">
                <a:solidFill>
                  <a:schemeClr val="dk1"/>
                </a:solidFill>
                <a:latin typeface="Karla"/>
                <a:ea typeface="Karla"/>
                <a:cs typeface="Karla"/>
                <a:sym typeface="Karla"/>
              </a:rPr>
              <a:t>crée</a:t>
            </a:r>
            <a:r>
              <a:rPr b="1" lang="fr" sz="1100">
                <a:solidFill>
                  <a:schemeClr val="dk1"/>
                </a:solidFill>
                <a:latin typeface="Karla"/>
                <a:ea typeface="Karla"/>
                <a:cs typeface="Karla"/>
                <a:sym typeface="Karla"/>
              </a:rPr>
              <a:t> des inégalités</a:t>
            </a:r>
            <a:r>
              <a:rPr lang="fr" sz="1100">
                <a:solidFill>
                  <a:schemeClr val="dk1"/>
                </a:solidFill>
                <a:latin typeface="Karla"/>
                <a:ea typeface="Karla"/>
                <a:cs typeface="Karla"/>
                <a:sym typeface="Karla"/>
              </a:rPr>
              <a:t> (dans la plupart des communautés seuls les jeunes hommes issus de familles de propriétaires terriens ont ainsi accès aux parcelles nécessaires pour se lancer) </a:t>
            </a:r>
            <a:endParaRPr sz="11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b="1" lang="fr" sz="1100">
                <a:solidFill>
                  <a:schemeClr val="dk1"/>
                </a:solidFill>
                <a:latin typeface="Karla"/>
                <a:ea typeface="Karla"/>
                <a:cs typeface="Karla"/>
                <a:sym typeface="Karla"/>
              </a:rPr>
              <a:t>qui crée de la vulnérabilité</a:t>
            </a:r>
            <a:r>
              <a:rPr lang="fr" sz="1100">
                <a:solidFill>
                  <a:schemeClr val="dk1"/>
                </a:solidFill>
                <a:latin typeface="Karla"/>
                <a:ea typeface="Karla"/>
                <a:cs typeface="Karla"/>
                <a:sym typeface="Karla"/>
              </a:rPr>
              <a:t> par le morcellement des terres familiales </a:t>
            </a:r>
            <a:endParaRPr sz="1100">
              <a:solidFill>
                <a:schemeClr val="dk1"/>
              </a:solidFill>
              <a:latin typeface="Karla"/>
              <a:ea typeface="Karla"/>
              <a:cs typeface="Karla"/>
              <a:sym typeface="Karla"/>
            </a:endParaRPr>
          </a:p>
        </p:txBody>
      </p:sp>
      <p:sp>
        <p:nvSpPr>
          <p:cNvPr id="434" name="Google Shape;434;p39"/>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5" name="Google Shape;435;p39" title="outil-de-transport-d-homme-de-coup-moyen.jpg"/>
          <p:cNvPicPr preferRelativeResize="0"/>
          <p:nvPr/>
        </p:nvPicPr>
        <p:blipFill rotWithShape="1">
          <a:blip r:embed="rId3">
            <a:alphaModFix/>
          </a:blip>
          <a:srcRect b="0" l="43608" r="38111" t="0"/>
          <a:stretch/>
        </p:blipFill>
        <p:spPr>
          <a:xfrm>
            <a:off x="0" y="-19125"/>
            <a:ext cx="1488850" cy="5181725"/>
          </a:xfrm>
          <a:prstGeom prst="rect">
            <a:avLst/>
          </a:prstGeom>
          <a:noFill/>
          <a:ln>
            <a:noFill/>
          </a:ln>
        </p:spPr>
      </p:pic>
      <p:sp>
        <p:nvSpPr>
          <p:cNvPr id="436" name="Google Shape;436;p39"/>
          <p:cNvSpPr txBox="1"/>
          <p:nvPr/>
        </p:nvSpPr>
        <p:spPr>
          <a:xfrm>
            <a:off x="1719100" y="104500"/>
            <a:ext cx="67404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fr" sz="1800">
                <a:solidFill>
                  <a:schemeClr val="lt1"/>
                </a:solidFill>
                <a:latin typeface="Anton"/>
                <a:ea typeface="Anton"/>
                <a:cs typeface="Anton"/>
                <a:sym typeface="Anton"/>
              </a:rPr>
              <a:t>Les jeunes, entre difficultés d’entrée et aversion pour le secteur </a:t>
            </a:r>
            <a:endParaRPr sz="1800">
              <a:solidFill>
                <a:schemeClr val="lt1"/>
              </a:solidFill>
              <a:latin typeface="Anton"/>
              <a:ea typeface="Anton"/>
              <a:cs typeface="Anton"/>
              <a:sym typeface="Anton"/>
            </a:endParaRPr>
          </a:p>
        </p:txBody>
      </p:sp>
      <p:sp>
        <p:nvSpPr>
          <p:cNvPr id="437" name="Google Shape;437;p39"/>
          <p:cNvSpPr txBox="1"/>
          <p:nvPr/>
        </p:nvSpPr>
        <p:spPr>
          <a:xfrm>
            <a:off x="1780325" y="767825"/>
            <a:ext cx="5252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chemeClr val="dk1"/>
                </a:solidFill>
                <a:latin typeface="Karla"/>
                <a:ea typeface="Karla"/>
                <a:cs typeface="Karla"/>
                <a:sym typeface="Karla"/>
              </a:rPr>
              <a:t>De fortes barrières à l’entrée </a:t>
            </a:r>
            <a:endParaRPr b="1" sz="1200">
              <a:solidFill>
                <a:schemeClr val="dk1"/>
              </a:solidFill>
              <a:latin typeface="Karla"/>
              <a:ea typeface="Karla"/>
              <a:cs typeface="Karla"/>
              <a:sym typeface="Karl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0"/>
          <p:cNvSpPr/>
          <p:nvPr/>
        </p:nvSpPr>
        <p:spPr>
          <a:xfrm>
            <a:off x="0" y="-9350"/>
            <a:ext cx="9144000" cy="12768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40"/>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4" name="Google Shape;444;p40"/>
          <p:cNvSpPr txBox="1"/>
          <p:nvPr/>
        </p:nvSpPr>
        <p:spPr>
          <a:xfrm>
            <a:off x="1732650" y="1389800"/>
            <a:ext cx="7077000" cy="3473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100">
                <a:solidFill>
                  <a:schemeClr val="dk1"/>
                </a:solidFill>
                <a:latin typeface="Karla"/>
                <a:ea typeface="Karla"/>
                <a:cs typeface="Karla"/>
                <a:sym typeface="Karla"/>
              </a:rPr>
              <a:t>Des solutions mise en oeuvre pour favoriser l’emploi des jeunes dans les communautés : </a:t>
            </a:r>
            <a:endParaRPr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t/>
            </a:r>
            <a:endParaRPr sz="5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b="1" lang="fr" sz="1100">
                <a:solidFill>
                  <a:schemeClr val="dk1"/>
                </a:solidFill>
                <a:latin typeface="Karla"/>
                <a:ea typeface="Karla"/>
                <a:cs typeface="Karla"/>
                <a:sym typeface="Karla"/>
              </a:rPr>
              <a:t>Pour les jeunes femmes </a:t>
            </a:r>
            <a:r>
              <a:rPr lang="fr" sz="1100">
                <a:solidFill>
                  <a:schemeClr val="dk1"/>
                </a:solidFill>
                <a:latin typeface="Karla"/>
                <a:ea typeface="Karla"/>
                <a:cs typeface="Karla"/>
                <a:sym typeface="Karla"/>
              </a:rPr>
              <a:t>: SOCOSAD à Adzopé mis en place par CAYAT pour former les femmes aux métiers de la </a:t>
            </a:r>
            <a:r>
              <a:rPr lang="fr" sz="1100">
                <a:solidFill>
                  <a:schemeClr val="dk1"/>
                </a:solidFill>
                <a:latin typeface="Karla"/>
                <a:ea typeface="Karla"/>
                <a:cs typeface="Karla"/>
                <a:sym typeface="Karla"/>
              </a:rPr>
              <a:t>pâtisserie ⇒ Leur offrir des opportunités dans un milieu rural sans emplois</a:t>
            </a:r>
            <a:endParaRPr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t/>
            </a:r>
            <a:endParaRPr sz="5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Création de </a:t>
            </a:r>
            <a:r>
              <a:rPr b="1" lang="fr" sz="1100">
                <a:solidFill>
                  <a:schemeClr val="dk1"/>
                </a:solidFill>
                <a:latin typeface="Karla"/>
                <a:ea typeface="Karla"/>
                <a:cs typeface="Karla"/>
                <a:sym typeface="Karla"/>
              </a:rPr>
              <a:t>brigades</a:t>
            </a:r>
            <a:r>
              <a:rPr b="1" lang="fr" sz="1100">
                <a:solidFill>
                  <a:schemeClr val="dk1"/>
                </a:solidFill>
                <a:latin typeface="Karla"/>
                <a:ea typeface="Karla"/>
                <a:cs typeface="Karla"/>
                <a:sym typeface="Karla"/>
              </a:rPr>
              <a:t> de manoeuvres </a:t>
            </a:r>
            <a:r>
              <a:rPr lang="fr" sz="1100">
                <a:solidFill>
                  <a:schemeClr val="dk1"/>
                </a:solidFill>
                <a:latin typeface="Karla"/>
                <a:ea typeface="Karla"/>
                <a:cs typeface="Karla"/>
                <a:sym typeface="Karla"/>
              </a:rPr>
              <a:t>à CAYAT : </a:t>
            </a:r>
            <a:endParaRPr sz="1100">
              <a:solidFill>
                <a:schemeClr val="dk1"/>
              </a:solidFill>
              <a:latin typeface="Karla"/>
              <a:ea typeface="Karla"/>
              <a:cs typeface="Karla"/>
              <a:sym typeface="Karla"/>
            </a:endParaRPr>
          </a:p>
          <a:p>
            <a:pPr indent="-298450" lvl="1" marL="9144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Formaliser et encadrer le travail de jeunes (hommes) manoeuvres et éviter qu’ils n’aillent vers l’orpaillage </a:t>
            </a:r>
            <a:endParaRPr sz="1100">
              <a:solidFill>
                <a:schemeClr val="dk1"/>
              </a:solidFill>
              <a:latin typeface="Karla"/>
              <a:ea typeface="Karla"/>
              <a:cs typeface="Karla"/>
              <a:sym typeface="Karla"/>
            </a:endParaRPr>
          </a:p>
          <a:p>
            <a:pPr indent="-298450" lvl="1" marL="9144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Eviter le travail des enfants </a:t>
            </a:r>
            <a:endParaRPr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t/>
            </a:r>
            <a:endParaRPr sz="500">
              <a:solidFill>
                <a:schemeClr val="dk1"/>
              </a:solidFill>
              <a:latin typeface="Karla"/>
              <a:ea typeface="Karla"/>
              <a:cs typeface="Karla"/>
              <a:sym typeface="Karla"/>
            </a:endParaRPr>
          </a:p>
          <a:p>
            <a:pPr indent="-298450" lvl="0" marL="457200" rtl="0" algn="just">
              <a:lnSpc>
                <a:spcPct val="115000"/>
              </a:lnSpc>
              <a:spcBef>
                <a:spcPts val="0"/>
              </a:spcBef>
              <a:spcAft>
                <a:spcPts val="0"/>
              </a:spcAft>
              <a:buClr>
                <a:schemeClr val="dk1"/>
              </a:buClr>
              <a:buSzPts val="1100"/>
              <a:buFont typeface="Karla"/>
              <a:buChar char="●"/>
            </a:pPr>
            <a:r>
              <a:rPr b="1" lang="fr" sz="1100">
                <a:solidFill>
                  <a:schemeClr val="dk1"/>
                </a:solidFill>
                <a:latin typeface="Karla"/>
                <a:ea typeface="Karla"/>
                <a:cs typeface="Karla"/>
                <a:sym typeface="Karla"/>
              </a:rPr>
              <a:t>L’intégration des jeunes dans les nouveaux métiers issus de la mise en conformité </a:t>
            </a:r>
            <a:r>
              <a:rPr b="1" lang="fr" sz="1100">
                <a:solidFill>
                  <a:schemeClr val="dk1"/>
                </a:solidFill>
                <a:latin typeface="Karla"/>
                <a:ea typeface="Karla"/>
                <a:cs typeface="Karla"/>
                <a:sym typeface="Karla"/>
              </a:rPr>
              <a:t>paraît</a:t>
            </a:r>
            <a:r>
              <a:rPr b="1" lang="fr" sz="1100">
                <a:solidFill>
                  <a:schemeClr val="dk1"/>
                </a:solidFill>
                <a:latin typeface="Karla"/>
                <a:ea typeface="Karla"/>
                <a:cs typeface="Karla"/>
                <a:sym typeface="Karla"/>
              </a:rPr>
              <a:t> également être une solution (numérique, coordination,..) </a:t>
            </a:r>
            <a:endParaRPr b="1" sz="1100">
              <a:solidFill>
                <a:schemeClr val="dk1"/>
              </a:solidFill>
              <a:latin typeface="Karla"/>
              <a:ea typeface="Karla"/>
              <a:cs typeface="Karla"/>
              <a:sym typeface="Karla"/>
            </a:endParaRPr>
          </a:p>
          <a:p>
            <a:pPr indent="-298450" lvl="1" marL="914400"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Mais très faible capacité de rétention : Les jeunes viennent pour leurs premières années (stages, formation,..) ils quittent ensuite les coopératives pour des emplois de bureau</a:t>
            </a:r>
            <a:endParaRPr b="1"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t/>
            </a:r>
            <a:endParaRPr b="1"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rPr b="1" lang="fr" sz="1100">
                <a:solidFill>
                  <a:srgbClr val="D06350"/>
                </a:solidFill>
                <a:latin typeface="Karla"/>
                <a:ea typeface="Karla"/>
                <a:cs typeface="Karla"/>
                <a:sym typeface="Karla"/>
              </a:rPr>
              <a:t>Une vraie réflexion doit être amorcée au niveau du secteur </a:t>
            </a:r>
            <a:endParaRPr b="1" sz="1100">
              <a:solidFill>
                <a:srgbClr val="D06350"/>
              </a:solidFill>
              <a:latin typeface="Karla"/>
              <a:ea typeface="Karla"/>
              <a:cs typeface="Karla"/>
              <a:sym typeface="Karla"/>
            </a:endParaRPr>
          </a:p>
          <a:p>
            <a:pPr indent="-298450" lvl="0" marL="457200" rtl="0" algn="just">
              <a:lnSpc>
                <a:spcPct val="115000"/>
              </a:lnSpc>
              <a:spcBef>
                <a:spcPts val="1000"/>
              </a:spcBef>
              <a:spcAft>
                <a:spcPts val="0"/>
              </a:spcAft>
              <a:buClr>
                <a:srgbClr val="D06350"/>
              </a:buClr>
              <a:buSzPts val="1100"/>
              <a:buFont typeface="Karla"/>
              <a:buChar char="●"/>
            </a:pPr>
            <a:r>
              <a:rPr b="1" lang="fr" sz="1100">
                <a:solidFill>
                  <a:srgbClr val="D06350"/>
                </a:solidFill>
                <a:latin typeface="Karla"/>
                <a:ea typeface="Karla"/>
                <a:cs typeface="Karla"/>
                <a:sym typeface="Karla"/>
              </a:rPr>
              <a:t>Le renouvellement des générations est un vrai enjeu pour les coopératives </a:t>
            </a:r>
            <a:endParaRPr b="1" sz="1100">
              <a:solidFill>
                <a:srgbClr val="D06350"/>
              </a:solidFill>
              <a:latin typeface="Karla"/>
              <a:ea typeface="Karla"/>
              <a:cs typeface="Karla"/>
              <a:sym typeface="Karla"/>
            </a:endParaRPr>
          </a:p>
          <a:p>
            <a:pPr indent="-298450" lvl="0" marL="457200" rtl="0" algn="just">
              <a:lnSpc>
                <a:spcPct val="115000"/>
              </a:lnSpc>
              <a:spcBef>
                <a:spcPts val="0"/>
              </a:spcBef>
              <a:spcAft>
                <a:spcPts val="0"/>
              </a:spcAft>
              <a:buClr>
                <a:srgbClr val="D06350"/>
              </a:buClr>
              <a:buSzPts val="1100"/>
              <a:buFont typeface="Karla"/>
              <a:buChar char="●"/>
            </a:pPr>
            <a:r>
              <a:rPr b="1" lang="fr" sz="1100">
                <a:solidFill>
                  <a:srgbClr val="D06350"/>
                </a:solidFill>
                <a:latin typeface="Karla"/>
                <a:ea typeface="Karla"/>
                <a:cs typeface="Karla"/>
                <a:sym typeface="Karla"/>
              </a:rPr>
              <a:t>Mais l’aversion au secteur est systémique et rend difficile le travail d’intégration des jeunes </a:t>
            </a:r>
            <a:endParaRPr b="1" sz="1100">
              <a:solidFill>
                <a:srgbClr val="D06350"/>
              </a:solidFill>
              <a:latin typeface="Karla"/>
              <a:ea typeface="Karla"/>
              <a:cs typeface="Karla"/>
              <a:sym typeface="Karla"/>
            </a:endParaRPr>
          </a:p>
        </p:txBody>
      </p:sp>
      <p:sp>
        <p:nvSpPr>
          <p:cNvPr id="445" name="Google Shape;445;p40"/>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6" name="Google Shape;446;p40" title="outil-de-transport-d-homme-de-coup-moyen.jpg"/>
          <p:cNvPicPr preferRelativeResize="0"/>
          <p:nvPr/>
        </p:nvPicPr>
        <p:blipFill rotWithShape="1">
          <a:blip r:embed="rId3">
            <a:alphaModFix/>
          </a:blip>
          <a:srcRect b="0" l="43608" r="38111" t="0"/>
          <a:stretch/>
        </p:blipFill>
        <p:spPr>
          <a:xfrm>
            <a:off x="0" y="-19125"/>
            <a:ext cx="1488850" cy="5181725"/>
          </a:xfrm>
          <a:prstGeom prst="rect">
            <a:avLst/>
          </a:prstGeom>
          <a:noFill/>
          <a:ln>
            <a:noFill/>
          </a:ln>
        </p:spPr>
      </p:pic>
      <p:sp>
        <p:nvSpPr>
          <p:cNvPr id="447" name="Google Shape;447;p40"/>
          <p:cNvSpPr txBox="1"/>
          <p:nvPr/>
        </p:nvSpPr>
        <p:spPr>
          <a:xfrm>
            <a:off x="1719100" y="104500"/>
            <a:ext cx="67404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fr" sz="1800">
                <a:solidFill>
                  <a:schemeClr val="lt1"/>
                </a:solidFill>
                <a:latin typeface="Anton"/>
                <a:ea typeface="Anton"/>
                <a:cs typeface="Anton"/>
                <a:sym typeface="Anton"/>
              </a:rPr>
              <a:t>Les jeunes, entre difficultés d’entrée et aversion pour le secteur </a:t>
            </a:r>
            <a:endParaRPr sz="1800">
              <a:solidFill>
                <a:schemeClr val="lt1"/>
              </a:solidFill>
              <a:latin typeface="Anton"/>
              <a:ea typeface="Anton"/>
              <a:cs typeface="Anton"/>
              <a:sym typeface="Anton"/>
            </a:endParaRPr>
          </a:p>
        </p:txBody>
      </p:sp>
      <p:sp>
        <p:nvSpPr>
          <p:cNvPr id="448" name="Google Shape;448;p40"/>
          <p:cNvSpPr txBox="1"/>
          <p:nvPr/>
        </p:nvSpPr>
        <p:spPr>
          <a:xfrm>
            <a:off x="1780325" y="767825"/>
            <a:ext cx="5252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chemeClr val="dk1"/>
                </a:solidFill>
                <a:latin typeface="Karla"/>
                <a:ea typeface="Karla"/>
                <a:cs typeface="Karla"/>
                <a:sym typeface="Karla"/>
              </a:rPr>
              <a:t>Quelles pistes de solutions ? </a:t>
            </a:r>
            <a:endParaRPr b="1" sz="1200">
              <a:solidFill>
                <a:schemeClr val="dk1"/>
              </a:solidFill>
              <a:latin typeface="Karla"/>
              <a:ea typeface="Karla"/>
              <a:cs typeface="Karla"/>
              <a:sym typeface="Karl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1"/>
          <p:cNvSpPr/>
          <p:nvPr/>
        </p:nvSpPr>
        <p:spPr>
          <a:xfrm>
            <a:off x="0" y="-9350"/>
            <a:ext cx="9144000" cy="16086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41"/>
          <p:cNvSpPr txBox="1"/>
          <p:nvPr/>
        </p:nvSpPr>
        <p:spPr>
          <a:xfrm>
            <a:off x="2412350" y="864250"/>
            <a:ext cx="6604800" cy="6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100">
                <a:solidFill>
                  <a:schemeClr val="dk1"/>
                </a:solidFill>
                <a:latin typeface="Karla"/>
                <a:ea typeface="Karla"/>
                <a:cs typeface="Karla"/>
                <a:sym typeface="Karla"/>
              </a:rPr>
              <a:t>Dynamique positive sur l’égalité de genre et les jeunes</a:t>
            </a:r>
            <a:r>
              <a:rPr lang="fr" sz="1100">
                <a:solidFill>
                  <a:schemeClr val="dk1"/>
                </a:solidFill>
                <a:latin typeface="Karla"/>
                <a:ea typeface="Karla"/>
                <a:cs typeface="Karla"/>
                <a:sym typeface="Karla"/>
              </a:rPr>
              <a:t>, mais l’inclusion sociale reste centrée et pensée principalement en lien avec ces 2 catégories de population.</a:t>
            </a:r>
            <a:endParaRPr sz="1100">
              <a:solidFill>
                <a:schemeClr val="dk1"/>
              </a:solidFill>
              <a:latin typeface="Karla"/>
              <a:ea typeface="Karla"/>
              <a:cs typeface="Karla"/>
              <a:sym typeface="Karla"/>
            </a:endParaRPr>
          </a:p>
          <a:p>
            <a:pPr indent="0" lvl="0" marL="0" rtl="0" algn="l">
              <a:spcBef>
                <a:spcPts val="0"/>
              </a:spcBef>
              <a:spcAft>
                <a:spcPts val="0"/>
              </a:spcAft>
              <a:buNone/>
            </a:pPr>
            <a:r>
              <a:rPr b="1" lang="fr" sz="1100">
                <a:solidFill>
                  <a:schemeClr val="dk1"/>
                </a:solidFill>
                <a:latin typeface="Karla"/>
                <a:ea typeface="Karla"/>
                <a:cs typeface="Karla"/>
                <a:sym typeface="Karla"/>
              </a:rPr>
              <a:t>Autres formes d’exclusion (handicap, migrants,...) peu adressées</a:t>
            </a:r>
            <a:r>
              <a:rPr lang="fr" sz="1100">
                <a:solidFill>
                  <a:schemeClr val="dk1"/>
                </a:solidFill>
                <a:latin typeface="Karla"/>
                <a:ea typeface="Karla"/>
                <a:cs typeface="Karla"/>
                <a:sym typeface="Karla"/>
              </a:rPr>
              <a:t> dans les coopératives agricoles.</a:t>
            </a:r>
            <a:endParaRPr sz="1100">
              <a:solidFill>
                <a:schemeClr val="dk1"/>
              </a:solidFill>
              <a:latin typeface="Karla"/>
              <a:ea typeface="Karla"/>
              <a:cs typeface="Karla"/>
              <a:sym typeface="Karla"/>
            </a:endParaRPr>
          </a:p>
        </p:txBody>
      </p:sp>
      <p:sp>
        <p:nvSpPr>
          <p:cNvPr id="455" name="Google Shape;455;p41"/>
          <p:cNvSpPr/>
          <p:nvPr/>
        </p:nvSpPr>
        <p:spPr>
          <a:xfrm>
            <a:off x="0" y="-9350"/>
            <a:ext cx="9144000" cy="797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41"/>
          <p:cNvSpPr txBox="1"/>
          <p:nvPr/>
        </p:nvSpPr>
        <p:spPr>
          <a:xfrm>
            <a:off x="2412350" y="104500"/>
            <a:ext cx="5971200" cy="683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fr" sz="1800">
                <a:solidFill>
                  <a:schemeClr val="lt1"/>
                </a:solidFill>
                <a:latin typeface="Anton"/>
                <a:ea typeface="Anton"/>
                <a:cs typeface="Anton"/>
                <a:sym typeface="Anton"/>
              </a:rPr>
              <a:t>Derrière l’égalité de genre et les jeunes, des questions d’inclusion peu maitrisées et peu adressées </a:t>
            </a:r>
            <a:endParaRPr sz="1800">
              <a:solidFill>
                <a:schemeClr val="lt1"/>
              </a:solidFill>
              <a:latin typeface="Anton"/>
              <a:ea typeface="Anton"/>
              <a:cs typeface="Anton"/>
              <a:sym typeface="Anton"/>
            </a:endParaRPr>
          </a:p>
        </p:txBody>
      </p:sp>
      <p:sp>
        <p:nvSpPr>
          <p:cNvPr id="457" name="Google Shape;457;p41"/>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58" name="Google Shape;458;p41"/>
          <p:cNvSpPr txBox="1"/>
          <p:nvPr/>
        </p:nvSpPr>
        <p:spPr>
          <a:xfrm>
            <a:off x="2412350" y="1692675"/>
            <a:ext cx="648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D06350"/>
                </a:solidFill>
                <a:latin typeface="Karla"/>
                <a:ea typeface="Karla"/>
                <a:cs typeface="Karla"/>
                <a:sym typeface="Karla"/>
              </a:rPr>
              <a:t>Une méconnaissance des questions d’inclusion par les acteurs locaux</a:t>
            </a:r>
            <a:endParaRPr b="1">
              <a:solidFill>
                <a:srgbClr val="D06350"/>
              </a:solidFill>
              <a:latin typeface="Karla"/>
              <a:ea typeface="Karla"/>
              <a:cs typeface="Karla"/>
              <a:sym typeface="Karla"/>
            </a:endParaRPr>
          </a:p>
        </p:txBody>
      </p:sp>
      <p:sp>
        <p:nvSpPr>
          <p:cNvPr id="459" name="Google Shape;459;p41"/>
          <p:cNvSpPr txBox="1"/>
          <p:nvPr/>
        </p:nvSpPr>
        <p:spPr>
          <a:xfrm>
            <a:off x="2412350" y="2186300"/>
            <a:ext cx="6535500" cy="247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100">
                <a:solidFill>
                  <a:schemeClr val="dk1"/>
                </a:solidFill>
                <a:latin typeface="Karla"/>
                <a:ea typeface="Karla"/>
                <a:cs typeface="Karla"/>
                <a:sym typeface="Karla"/>
              </a:rPr>
              <a:t>Au delà des déclarations de principes, textes et constitutions sur la non discrimination</a:t>
            </a:r>
            <a:r>
              <a:rPr lang="fr" sz="1100">
                <a:solidFill>
                  <a:schemeClr val="dk1"/>
                </a:solidFill>
                <a:latin typeface="Karla"/>
                <a:ea typeface="Karla"/>
                <a:cs typeface="Karla"/>
                <a:sym typeface="Karla"/>
              </a:rPr>
              <a:t> il y a très peu d’actions d’inclusion dans les dynamiques des filières. Cela est principalement dû à un manque de formation et de connaissance permettant une réelle compréhension des enjeux et réalités derrière le concept d’inclusion sociale</a:t>
            </a:r>
            <a:endParaRPr sz="1100">
              <a:solidFill>
                <a:schemeClr val="dk1"/>
              </a:solidFill>
              <a:latin typeface="Karla"/>
              <a:ea typeface="Karla"/>
              <a:cs typeface="Karla"/>
              <a:sym typeface="Karla"/>
            </a:endParaRPr>
          </a:p>
          <a:p>
            <a:pPr indent="0" lvl="0" marL="0" rtl="0" algn="l">
              <a:spcBef>
                <a:spcPts val="0"/>
              </a:spcBef>
              <a:spcAft>
                <a:spcPts val="0"/>
              </a:spcAft>
              <a:buNone/>
            </a:pPr>
            <a:r>
              <a:t/>
            </a:r>
            <a:endParaRPr b="1" sz="1100">
              <a:solidFill>
                <a:schemeClr val="dk1"/>
              </a:solidFill>
              <a:latin typeface="Karla"/>
              <a:ea typeface="Karla"/>
              <a:cs typeface="Karla"/>
              <a:sym typeface="Karla"/>
            </a:endParaRPr>
          </a:p>
          <a:p>
            <a:pPr indent="0" lvl="0" marL="0" rtl="0" algn="l">
              <a:spcBef>
                <a:spcPts val="0"/>
              </a:spcBef>
              <a:spcAft>
                <a:spcPts val="0"/>
              </a:spcAft>
              <a:buNone/>
            </a:pPr>
            <a:r>
              <a:t/>
            </a:r>
            <a:endParaRPr b="1" sz="1100">
              <a:solidFill>
                <a:schemeClr val="dk1"/>
              </a:solidFill>
              <a:latin typeface="Karla"/>
              <a:ea typeface="Karla"/>
              <a:cs typeface="Karla"/>
              <a:sym typeface="Karla"/>
            </a:endParaRPr>
          </a:p>
          <a:p>
            <a:pPr indent="-298450" lvl="0" marL="457200" rtl="0" algn="l">
              <a:spcBef>
                <a:spcPts val="0"/>
              </a:spcBef>
              <a:spcAft>
                <a:spcPts val="0"/>
              </a:spcAft>
              <a:buClr>
                <a:schemeClr val="dk1"/>
              </a:buClr>
              <a:buSzPts val="1100"/>
              <a:buFont typeface="Karla"/>
              <a:buChar char="●"/>
            </a:pPr>
            <a:r>
              <a:rPr b="1" lang="fr" sz="1100">
                <a:solidFill>
                  <a:schemeClr val="dk1"/>
                </a:solidFill>
                <a:latin typeface="Karla"/>
                <a:ea typeface="Karla"/>
                <a:cs typeface="Karla"/>
                <a:sym typeface="Karla"/>
              </a:rPr>
              <a:t>Mauvaise compréhension des enjeux quand on parle de migration, de handicap, d’inclusion </a:t>
            </a:r>
            <a:endParaRPr b="1" sz="1100">
              <a:solidFill>
                <a:schemeClr val="dk1"/>
              </a:solidFill>
              <a:latin typeface="Karla"/>
              <a:ea typeface="Karla"/>
              <a:cs typeface="Karla"/>
              <a:sym typeface="Karla"/>
            </a:endParaRPr>
          </a:p>
          <a:p>
            <a:pPr indent="-298450" lvl="0" marL="457200" rtl="0" algn="l">
              <a:spcBef>
                <a:spcPts val="1000"/>
              </a:spcBef>
              <a:spcAft>
                <a:spcPts val="0"/>
              </a:spcAft>
              <a:buClr>
                <a:schemeClr val="dk1"/>
              </a:buClr>
              <a:buSzPts val="1100"/>
              <a:buFont typeface="Karla"/>
              <a:buChar char="●"/>
            </a:pPr>
            <a:r>
              <a:rPr b="1" lang="fr" sz="1100">
                <a:solidFill>
                  <a:schemeClr val="dk1"/>
                </a:solidFill>
                <a:latin typeface="Karla"/>
                <a:ea typeface="Karla"/>
                <a:cs typeface="Karla"/>
                <a:sym typeface="Karla"/>
              </a:rPr>
              <a:t>Invisibilisation des différentes populations exclues des circuits classiques de la filière par manque de données fiables </a:t>
            </a:r>
            <a:endParaRPr b="1" sz="1100">
              <a:solidFill>
                <a:schemeClr val="dk1"/>
              </a:solidFill>
              <a:latin typeface="Karla"/>
              <a:ea typeface="Karla"/>
              <a:cs typeface="Karla"/>
              <a:sym typeface="Karla"/>
            </a:endParaRPr>
          </a:p>
          <a:p>
            <a:pPr indent="-298450" lvl="0" marL="457200" rtl="0" algn="l">
              <a:spcBef>
                <a:spcPts val="1000"/>
              </a:spcBef>
              <a:spcAft>
                <a:spcPts val="1000"/>
              </a:spcAft>
              <a:buClr>
                <a:schemeClr val="dk1"/>
              </a:buClr>
              <a:buSzPts val="1100"/>
              <a:buFont typeface="Karla"/>
              <a:buChar char="●"/>
            </a:pPr>
            <a:r>
              <a:rPr b="1" lang="fr" sz="1100">
                <a:solidFill>
                  <a:schemeClr val="dk1"/>
                </a:solidFill>
                <a:latin typeface="Karla"/>
                <a:ea typeface="Karla"/>
                <a:cs typeface="Karla"/>
                <a:sym typeface="Karla"/>
              </a:rPr>
              <a:t>Mauvaises pistes de solutions envisagées pour travailler sur ces enjeux par manque de formation sur les causes systémiques des exclusions </a:t>
            </a:r>
            <a:endParaRPr sz="1100">
              <a:solidFill>
                <a:schemeClr val="dk1"/>
              </a:solidFill>
              <a:latin typeface="Karla"/>
              <a:ea typeface="Karla"/>
              <a:cs typeface="Karla"/>
              <a:sym typeface="Karla"/>
            </a:endParaRPr>
          </a:p>
        </p:txBody>
      </p:sp>
      <p:pic>
        <p:nvPicPr>
          <p:cNvPr id="460" name="Google Shape;460;p41" title="ENTRE ROSE.jpg"/>
          <p:cNvPicPr preferRelativeResize="0"/>
          <p:nvPr/>
        </p:nvPicPr>
        <p:blipFill rotWithShape="1">
          <a:blip r:embed="rId3">
            <a:alphaModFix/>
          </a:blip>
          <a:srcRect b="0" l="7191" r="36489" t="0"/>
          <a:stretch/>
        </p:blipFill>
        <p:spPr>
          <a:xfrm>
            <a:off x="0" y="-19125"/>
            <a:ext cx="2188800" cy="51817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2"/>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aphicFrame>
        <p:nvGraphicFramePr>
          <p:cNvPr id="466" name="Google Shape;466;p42"/>
          <p:cNvGraphicFramePr/>
          <p:nvPr/>
        </p:nvGraphicFramePr>
        <p:xfrm>
          <a:off x="406963" y="1541850"/>
          <a:ext cx="3000000" cy="3000000"/>
        </p:xfrm>
        <a:graphic>
          <a:graphicData uri="http://schemas.openxmlformats.org/drawingml/2006/table">
            <a:tbl>
              <a:tblPr>
                <a:noFill/>
                <a:tableStyleId>{7529791E-2F1C-4E57-9EFB-6C6095AA87CF}</a:tableStyleId>
              </a:tblPr>
              <a:tblGrid>
                <a:gridCol w="1250925"/>
                <a:gridCol w="3348525"/>
                <a:gridCol w="3730625"/>
              </a:tblGrid>
              <a:tr h="381000">
                <a:tc>
                  <a:txBody>
                    <a:bodyPr/>
                    <a:lstStyle/>
                    <a:p>
                      <a:pPr indent="0" lvl="0" marL="0" rtl="0" algn="l">
                        <a:spcBef>
                          <a:spcPts val="0"/>
                        </a:spcBef>
                        <a:spcAft>
                          <a:spcPts val="0"/>
                        </a:spcAft>
                        <a:buNone/>
                      </a:pPr>
                      <a:r>
                        <a:rPr lang="fr" sz="1000">
                          <a:latin typeface="Karla"/>
                          <a:ea typeface="Karla"/>
                          <a:cs typeface="Karla"/>
                          <a:sym typeface="Karla"/>
                        </a:rPr>
                        <a:t>Obstacles </a:t>
                      </a:r>
                      <a:endParaRPr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Personnes en situation de handicap </a:t>
                      </a:r>
                      <a:endParaRPr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Personnes migrantes </a:t>
                      </a:r>
                      <a:endParaRPr sz="1000">
                        <a:latin typeface="Karla"/>
                        <a:ea typeface="Karla"/>
                        <a:cs typeface="Karla"/>
                        <a:sym typeface="Karla"/>
                      </a:endParaRPr>
                    </a:p>
                  </a:txBody>
                  <a:tcPr marT="91425" marB="91425" marR="91425" marL="91425"/>
                </a:tc>
              </a:tr>
              <a:tr h="705400">
                <a:tc>
                  <a:txBody>
                    <a:bodyPr/>
                    <a:lstStyle/>
                    <a:p>
                      <a:pPr indent="0" lvl="0" marL="0" rtl="0" algn="l">
                        <a:spcBef>
                          <a:spcPts val="0"/>
                        </a:spcBef>
                        <a:spcAft>
                          <a:spcPts val="0"/>
                        </a:spcAft>
                        <a:buNone/>
                      </a:pPr>
                      <a:r>
                        <a:rPr lang="fr" sz="1000">
                          <a:latin typeface="Karla"/>
                          <a:ea typeface="Karla"/>
                          <a:cs typeface="Karla"/>
                          <a:sym typeface="Karla"/>
                        </a:rPr>
                        <a:t>Institutionnels </a:t>
                      </a:r>
                      <a:endParaRPr sz="1000">
                        <a:latin typeface="Karla"/>
                        <a:ea typeface="Karla"/>
                        <a:cs typeface="Karla"/>
                        <a:sym typeface="Karla"/>
                      </a:endParaRPr>
                    </a:p>
                    <a:p>
                      <a:pPr indent="0" lvl="0" marL="0" rtl="0" algn="l">
                        <a:spcBef>
                          <a:spcPts val="0"/>
                        </a:spcBef>
                        <a:spcAft>
                          <a:spcPts val="0"/>
                        </a:spcAft>
                        <a:buNone/>
                      </a:pPr>
                      <a:r>
                        <a:rPr lang="fr" sz="1000">
                          <a:latin typeface="Karla"/>
                          <a:ea typeface="Karla"/>
                          <a:cs typeface="Karla"/>
                          <a:sym typeface="Karla"/>
                        </a:rPr>
                        <a:t>(représentation, invisibilisation)</a:t>
                      </a:r>
                      <a:endParaRPr sz="1000">
                        <a:latin typeface="Karla"/>
                        <a:ea typeface="Karla"/>
                        <a:cs typeface="Karla"/>
                        <a:sym typeface="Karla"/>
                      </a:endParaRPr>
                    </a:p>
                  </a:txBody>
                  <a:tcPr marT="91425" marB="91425" marR="91425" marL="91425"/>
                </a:tc>
                <a:tc>
                  <a:txBody>
                    <a:bodyPr/>
                    <a:lstStyle/>
                    <a:p>
                      <a:pPr indent="-158750" lvl="0" marL="179999" rtl="0" algn="l">
                        <a:spcBef>
                          <a:spcPts val="0"/>
                        </a:spcBef>
                        <a:spcAft>
                          <a:spcPts val="0"/>
                        </a:spcAft>
                        <a:buSzPts val="1000"/>
                        <a:buFont typeface="Karla"/>
                        <a:buChar char="●"/>
                      </a:pPr>
                      <a:r>
                        <a:rPr lang="fr" sz="1000">
                          <a:latin typeface="Karla"/>
                          <a:ea typeface="Karla"/>
                          <a:cs typeface="Karla"/>
                          <a:sym typeface="Karla"/>
                        </a:rPr>
                        <a:t>Absence de données statistiques fiables </a:t>
                      </a:r>
                      <a:endParaRPr sz="1000">
                        <a:latin typeface="Karla"/>
                        <a:ea typeface="Karla"/>
                        <a:cs typeface="Karla"/>
                        <a:sym typeface="Karla"/>
                      </a:endParaRPr>
                    </a:p>
                    <a:p>
                      <a:pPr indent="-158750" lvl="0" marL="179999" rtl="0" algn="l">
                        <a:spcBef>
                          <a:spcPts val="0"/>
                        </a:spcBef>
                        <a:spcAft>
                          <a:spcPts val="0"/>
                        </a:spcAft>
                        <a:buSzPts val="1000"/>
                        <a:buFont typeface="Karla"/>
                        <a:buChar char="●"/>
                      </a:pPr>
                      <a:r>
                        <a:rPr lang="fr" sz="1000">
                          <a:latin typeface="Karla"/>
                          <a:ea typeface="Karla"/>
                          <a:cs typeface="Karla"/>
                          <a:sym typeface="Karla"/>
                        </a:rPr>
                        <a:t>Aucune visibilité dans les organes de gouvernance </a:t>
                      </a:r>
                      <a:endParaRPr sz="1000">
                        <a:latin typeface="Karla"/>
                        <a:ea typeface="Karla"/>
                        <a:cs typeface="Karla"/>
                        <a:sym typeface="Karla"/>
                      </a:endParaRPr>
                    </a:p>
                    <a:p>
                      <a:pPr indent="-158750" lvl="0" marL="179999" rtl="0" algn="l">
                        <a:spcBef>
                          <a:spcPts val="0"/>
                        </a:spcBef>
                        <a:spcAft>
                          <a:spcPts val="0"/>
                        </a:spcAft>
                        <a:buSzPts val="1000"/>
                        <a:buFont typeface="Karla"/>
                        <a:buChar char="●"/>
                      </a:pPr>
                      <a:r>
                        <a:rPr lang="fr" sz="1000">
                          <a:latin typeface="Karla"/>
                          <a:ea typeface="Karla"/>
                          <a:cs typeface="Karla"/>
                          <a:sym typeface="Karla"/>
                        </a:rPr>
                        <a:t>Dialogue quasi-inexistant avec des structures spécialisées </a:t>
                      </a:r>
                      <a:endParaRPr sz="1000">
                        <a:latin typeface="Karla"/>
                        <a:ea typeface="Karla"/>
                        <a:cs typeface="Karla"/>
                        <a:sym typeface="Karla"/>
                      </a:endParaRPr>
                    </a:p>
                  </a:txBody>
                  <a:tcPr marT="91425" marB="91425" marR="91425" marL="91425"/>
                </a:tc>
                <a:tc>
                  <a:txBody>
                    <a:bodyPr/>
                    <a:lstStyle/>
                    <a:p>
                      <a:pPr indent="-158750" lvl="0" marL="179999" rtl="0" algn="l">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Très faible adhésion aux coopératives</a:t>
                      </a:r>
                      <a:endParaRPr sz="1000">
                        <a:solidFill>
                          <a:schemeClr val="dk1"/>
                        </a:solidFill>
                        <a:latin typeface="Karla"/>
                        <a:ea typeface="Karla"/>
                        <a:cs typeface="Karla"/>
                        <a:sym typeface="Karla"/>
                      </a:endParaRPr>
                    </a:p>
                    <a:p>
                      <a:pPr indent="-158750" lvl="0" marL="179999" rtl="0" algn="l">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Très faible représentation dans les organes de gouvernance </a:t>
                      </a:r>
                      <a:endParaRPr sz="1000">
                        <a:solidFill>
                          <a:schemeClr val="dk1"/>
                        </a:solidFill>
                        <a:latin typeface="Karla"/>
                        <a:ea typeface="Karla"/>
                        <a:cs typeface="Karla"/>
                        <a:sym typeface="Karla"/>
                      </a:endParaRPr>
                    </a:p>
                    <a:p>
                      <a:pPr indent="-158750" lvl="0" marL="179999" rtl="0" algn="l">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Absence de mécanismes de représentation des droits fonciers des migrants</a:t>
                      </a:r>
                      <a:endParaRPr sz="1000">
                        <a:latin typeface="Karla"/>
                        <a:ea typeface="Karla"/>
                        <a:cs typeface="Karla"/>
                        <a:sym typeface="Karla"/>
                      </a:endParaRPr>
                    </a:p>
                  </a:txBody>
                  <a:tcPr marT="91425" marB="91425" marR="91425" marL="91425"/>
                </a:tc>
              </a:tr>
              <a:tr h="381000">
                <a:tc>
                  <a:txBody>
                    <a:bodyPr/>
                    <a:lstStyle/>
                    <a:p>
                      <a:pPr indent="0" lvl="0" marL="0" rtl="0" algn="l">
                        <a:spcBef>
                          <a:spcPts val="0"/>
                        </a:spcBef>
                        <a:spcAft>
                          <a:spcPts val="0"/>
                        </a:spcAft>
                        <a:buNone/>
                      </a:pPr>
                      <a:r>
                        <a:rPr lang="fr" sz="1000">
                          <a:latin typeface="Karla"/>
                          <a:ea typeface="Karla"/>
                          <a:cs typeface="Karla"/>
                          <a:sym typeface="Karla"/>
                        </a:rPr>
                        <a:t>Sociaux </a:t>
                      </a:r>
                      <a:endParaRPr sz="1000">
                        <a:latin typeface="Karla"/>
                        <a:ea typeface="Karla"/>
                        <a:cs typeface="Karla"/>
                        <a:sym typeface="Karla"/>
                      </a:endParaRPr>
                    </a:p>
                    <a:p>
                      <a:pPr indent="0" lvl="0" marL="0" rtl="0" algn="l">
                        <a:spcBef>
                          <a:spcPts val="0"/>
                        </a:spcBef>
                        <a:spcAft>
                          <a:spcPts val="0"/>
                        </a:spcAft>
                        <a:buNone/>
                      </a:pPr>
                      <a:r>
                        <a:rPr lang="fr" sz="1000">
                          <a:latin typeface="Karla"/>
                          <a:ea typeface="Karla"/>
                          <a:cs typeface="Karla"/>
                          <a:sym typeface="Karla"/>
                        </a:rPr>
                        <a:t>(perceptions &amp; représentations sociales)</a:t>
                      </a:r>
                      <a:endParaRPr sz="1000">
                        <a:latin typeface="Karla"/>
                        <a:ea typeface="Karla"/>
                        <a:cs typeface="Karla"/>
                        <a:sym typeface="Karla"/>
                      </a:endParaRPr>
                    </a:p>
                  </a:txBody>
                  <a:tcPr marT="91425" marB="91425" marR="91425" marL="91425"/>
                </a:tc>
                <a:tc>
                  <a:txBody>
                    <a:bodyPr/>
                    <a:lstStyle/>
                    <a:p>
                      <a:pPr indent="-158750" lvl="0" marL="179999" rtl="0" algn="l">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Handicap perçu comme une anomalie sociale et une charge familiale à protéger plutôt qu’à intégrer.</a:t>
                      </a:r>
                      <a:endParaRPr sz="1000">
                        <a:solidFill>
                          <a:schemeClr val="dk1"/>
                        </a:solidFill>
                        <a:latin typeface="Karla"/>
                        <a:ea typeface="Karla"/>
                        <a:cs typeface="Karla"/>
                        <a:sym typeface="Karla"/>
                      </a:endParaRPr>
                    </a:p>
                    <a:p>
                      <a:pPr indent="-158750" lvl="0" marL="179999" rtl="0" algn="l">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Logique caritative dominante (aide matérielle) sans perspective de participation active à la vie économique et sociale.</a:t>
                      </a:r>
                      <a:endParaRPr sz="1000">
                        <a:latin typeface="Karla"/>
                        <a:ea typeface="Karla"/>
                        <a:cs typeface="Karla"/>
                        <a:sym typeface="Karla"/>
                      </a:endParaRPr>
                    </a:p>
                  </a:txBody>
                  <a:tcPr marT="91425" marB="91425" marR="91425" marL="91425"/>
                </a:tc>
                <a:tc>
                  <a:txBody>
                    <a:bodyPr/>
                    <a:lstStyle/>
                    <a:p>
                      <a:pPr indent="-158750" lvl="0" marL="179999" rtl="0" algn="l">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Restent à l’écart des décisions communautaires </a:t>
                      </a:r>
                      <a:endParaRPr sz="1000">
                        <a:solidFill>
                          <a:schemeClr val="dk1"/>
                        </a:solidFill>
                        <a:latin typeface="Karla"/>
                        <a:ea typeface="Karla"/>
                        <a:cs typeface="Karla"/>
                        <a:sym typeface="Karla"/>
                      </a:endParaRPr>
                    </a:p>
                    <a:p>
                      <a:pPr indent="-158750" lvl="0" marL="179999" rtl="0" algn="l">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Rapport de pouvoir avec les propriétaires </a:t>
                      </a:r>
                      <a:endParaRPr sz="1000">
                        <a:solidFill>
                          <a:schemeClr val="dk1"/>
                        </a:solidFill>
                        <a:latin typeface="Karla"/>
                        <a:ea typeface="Karla"/>
                        <a:cs typeface="Karla"/>
                        <a:sym typeface="Karla"/>
                      </a:endParaRPr>
                    </a:p>
                  </a:txBody>
                  <a:tcPr marT="91425" marB="91425" marR="91425" marL="91425"/>
                </a:tc>
              </a:tr>
              <a:tr h="381000">
                <a:tc>
                  <a:txBody>
                    <a:bodyPr/>
                    <a:lstStyle/>
                    <a:p>
                      <a:pPr indent="0" lvl="0" marL="0" rtl="0" algn="l">
                        <a:spcBef>
                          <a:spcPts val="0"/>
                        </a:spcBef>
                        <a:spcAft>
                          <a:spcPts val="0"/>
                        </a:spcAft>
                        <a:buNone/>
                      </a:pPr>
                      <a:r>
                        <a:rPr lang="fr" sz="1000">
                          <a:latin typeface="Karla"/>
                          <a:ea typeface="Karla"/>
                          <a:cs typeface="Karla"/>
                          <a:sym typeface="Karla"/>
                        </a:rPr>
                        <a:t>Économiques </a:t>
                      </a:r>
                      <a:endParaRPr sz="1000">
                        <a:latin typeface="Karla"/>
                        <a:ea typeface="Karla"/>
                        <a:cs typeface="Karla"/>
                        <a:sym typeface="Karla"/>
                      </a:endParaRPr>
                    </a:p>
                    <a:p>
                      <a:pPr indent="0" lvl="0" marL="0" rtl="0" algn="l">
                        <a:spcBef>
                          <a:spcPts val="0"/>
                        </a:spcBef>
                        <a:spcAft>
                          <a:spcPts val="0"/>
                        </a:spcAft>
                        <a:buNone/>
                      </a:pPr>
                      <a:r>
                        <a:rPr lang="fr" sz="1000">
                          <a:latin typeface="Karla"/>
                          <a:ea typeface="Karla"/>
                          <a:cs typeface="Karla"/>
                          <a:sym typeface="Karla"/>
                        </a:rPr>
                        <a:t>(valeur économique centrée sur la productivité) </a:t>
                      </a:r>
                      <a:endParaRPr sz="1000">
                        <a:latin typeface="Karla"/>
                        <a:ea typeface="Karla"/>
                        <a:cs typeface="Karla"/>
                        <a:sym typeface="Karla"/>
                      </a:endParaRPr>
                    </a:p>
                  </a:txBody>
                  <a:tcPr marT="91425" marB="91425" marR="91425" marL="91425"/>
                </a:tc>
                <a:tc>
                  <a:txBody>
                    <a:bodyPr/>
                    <a:lstStyle/>
                    <a:p>
                      <a:pPr indent="-158750" lvl="0" marL="179999" rtl="0" algn="l">
                        <a:spcBef>
                          <a:spcPts val="0"/>
                        </a:spcBef>
                        <a:spcAft>
                          <a:spcPts val="0"/>
                        </a:spcAft>
                        <a:buSzPts val="1000"/>
                        <a:buFont typeface="Karla"/>
                        <a:buChar char="●"/>
                      </a:pPr>
                      <a:r>
                        <a:rPr lang="fr" sz="1000">
                          <a:latin typeface="Karla"/>
                          <a:ea typeface="Karla"/>
                          <a:cs typeface="Karla"/>
                          <a:sym typeface="Karla"/>
                        </a:rPr>
                        <a:t>Valeur économique définie par la capacité à produire ; personnes en situation de handicap perçues comme "non productives".</a:t>
                      </a:r>
                      <a:endParaRPr sz="1000">
                        <a:latin typeface="Karla"/>
                        <a:ea typeface="Karla"/>
                        <a:cs typeface="Karla"/>
                        <a:sym typeface="Karla"/>
                      </a:endParaRPr>
                    </a:p>
                    <a:p>
                      <a:pPr indent="-158750" lvl="0" marL="179999" rtl="0" algn="l">
                        <a:spcBef>
                          <a:spcPts val="0"/>
                        </a:spcBef>
                        <a:spcAft>
                          <a:spcPts val="0"/>
                        </a:spcAft>
                        <a:buSzPts val="1000"/>
                        <a:buFont typeface="Karla"/>
                        <a:buChar char="●"/>
                      </a:pPr>
                      <a:r>
                        <a:rPr lang="fr" sz="1000">
                          <a:latin typeface="Karla"/>
                          <a:ea typeface="Karla"/>
                          <a:cs typeface="Karla"/>
                          <a:sym typeface="Karla"/>
                        </a:rPr>
                        <a:t>Faible investissement familial et communautaire dans leur autonomisation économique (éducation, formation, capital).</a:t>
                      </a:r>
                      <a:endParaRPr sz="1000">
                        <a:latin typeface="Karla"/>
                        <a:ea typeface="Karla"/>
                        <a:cs typeface="Karla"/>
                        <a:sym typeface="Karla"/>
                      </a:endParaRPr>
                    </a:p>
                  </a:txBody>
                  <a:tcPr marT="91425" marB="91425" marR="91425" marL="91425"/>
                </a:tc>
                <a:tc>
                  <a:txBody>
                    <a:bodyPr/>
                    <a:lstStyle/>
                    <a:p>
                      <a:pPr indent="-158750" lvl="0" marL="179999" rtl="0" algn="l">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Pas de maîtrise foncière : accès à des terres marginales ou peu productives, dépendance économique envers les propriétaires</a:t>
                      </a:r>
                      <a:endParaRPr sz="1000">
                        <a:solidFill>
                          <a:schemeClr val="dk1"/>
                        </a:solidFill>
                        <a:latin typeface="Karla"/>
                        <a:ea typeface="Karla"/>
                        <a:cs typeface="Karla"/>
                        <a:sym typeface="Karla"/>
                      </a:endParaRPr>
                    </a:p>
                    <a:p>
                      <a:pPr indent="-158750" lvl="0" marL="179999" rtl="0" algn="l">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Contrats déséquilibrés (partenariats agricoles informels).</a:t>
                      </a:r>
                      <a:endParaRPr sz="1000">
                        <a:solidFill>
                          <a:schemeClr val="dk1"/>
                        </a:solidFill>
                        <a:latin typeface="Karla"/>
                        <a:ea typeface="Karla"/>
                        <a:cs typeface="Karla"/>
                        <a:sym typeface="Karla"/>
                      </a:endParaRPr>
                    </a:p>
                    <a:p>
                      <a:pPr indent="-158750" lvl="0" marL="179999" rtl="0" algn="l">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Difficulté d’accès aux financements et aux infrastructures coopératives.</a:t>
                      </a:r>
                      <a:endParaRPr sz="1000">
                        <a:latin typeface="Karla"/>
                        <a:ea typeface="Karla"/>
                        <a:cs typeface="Karla"/>
                        <a:sym typeface="Karla"/>
                      </a:endParaRPr>
                    </a:p>
                  </a:txBody>
                  <a:tcPr marT="91425" marB="91425" marR="91425" marL="91425"/>
                </a:tc>
              </a:tr>
            </a:tbl>
          </a:graphicData>
        </a:graphic>
      </p:graphicFrame>
      <p:sp>
        <p:nvSpPr>
          <p:cNvPr id="467" name="Google Shape;467;p42"/>
          <p:cNvSpPr/>
          <p:nvPr/>
        </p:nvSpPr>
        <p:spPr>
          <a:xfrm>
            <a:off x="0" y="-9350"/>
            <a:ext cx="9144000" cy="13059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42"/>
          <p:cNvSpPr/>
          <p:nvPr/>
        </p:nvSpPr>
        <p:spPr>
          <a:xfrm>
            <a:off x="0" y="-9350"/>
            <a:ext cx="9144000" cy="797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42"/>
          <p:cNvSpPr txBox="1"/>
          <p:nvPr/>
        </p:nvSpPr>
        <p:spPr>
          <a:xfrm>
            <a:off x="271300" y="104500"/>
            <a:ext cx="6740400" cy="683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fr" sz="1800">
                <a:solidFill>
                  <a:schemeClr val="lt1"/>
                </a:solidFill>
                <a:latin typeface="Anton"/>
                <a:ea typeface="Anton"/>
                <a:cs typeface="Anton"/>
                <a:sym typeface="Anton"/>
              </a:rPr>
              <a:t>Derrière l’égalité de genre et les jeunes, des questions d’inclusion peu maitrisées et donc complètement mises de côté. </a:t>
            </a:r>
            <a:endParaRPr sz="1800">
              <a:solidFill>
                <a:schemeClr val="lt1"/>
              </a:solidFill>
              <a:latin typeface="Anton"/>
              <a:ea typeface="Anton"/>
              <a:cs typeface="Anton"/>
              <a:sym typeface="Anton"/>
            </a:endParaRPr>
          </a:p>
        </p:txBody>
      </p:sp>
      <p:sp>
        <p:nvSpPr>
          <p:cNvPr id="470" name="Google Shape;470;p42"/>
          <p:cNvSpPr txBox="1"/>
          <p:nvPr/>
        </p:nvSpPr>
        <p:spPr>
          <a:xfrm>
            <a:off x="406950" y="864250"/>
            <a:ext cx="85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dk1"/>
                </a:solidFill>
                <a:latin typeface="Karla"/>
                <a:ea typeface="Karla"/>
                <a:cs typeface="Karla"/>
                <a:sym typeface="Karla"/>
              </a:rPr>
              <a:t>Un triple-obstacle systémique à l’inclusion : Institutionnel, Sociale, Économique </a:t>
            </a:r>
            <a:endParaRPr b="1">
              <a:solidFill>
                <a:schemeClr val="dk1"/>
              </a:solidFill>
              <a:latin typeface="Karla"/>
              <a:ea typeface="Karla"/>
              <a:cs typeface="Karla"/>
              <a:sym typeface="Karl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3"/>
          <p:cNvSpPr/>
          <p:nvPr/>
        </p:nvSpPr>
        <p:spPr>
          <a:xfrm>
            <a:off x="6764975" y="147500"/>
            <a:ext cx="2221500" cy="77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6" name="Google Shape;476;p43"/>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77" name="Google Shape;477;p43"/>
          <p:cNvSpPr txBox="1"/>
          <p:nvPr/>
        </p:nvSpPr>
        <p:spPr>
          <a:xfrm>
            <a:off x="2339000" y="1469575"/>
            <a:ext cx="6336600" cy="27705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Karla"/>
              <a:buChar char="●"/>
            </a:pPr>
            <a:r>
              <a:rPr b="1" lang="fr" sz="1200">
                <a:solidFill>
                  <a:schemeClr val="dk1"/>
                </a:solidFill>
                <a:latin typeface="Karla"/>
                <a:ea typeface="Karla"/>
                <a:cs typeface="Karla"/>
                <a:sym typeface="Karla"/>
              </a:rPr>
              <a:t>Former, former, former :</a:t>
            </a:r>
            <a:r>
              <a:rPr lang="fr" sz="1100">
                <a:solidFill>
                  <a:schemeClr val="dk1"/>
                </a:solidFill>
                <a:latin typeface="Karla"/>
                <a:ea typeface="Karla"/>
                <a:cs typeface="Karla"/>
                <a:sym typeface="Karla"/>
              </a:rPr>
              <a:t> Aujourd’hui le tout premier obstacle à l’amorce de vraies actions sur l’inclusion sociale est la non </a:t>
            </a:r>
            <a:r>
              <a:rPr lang="fr" sz="1100">
                <a:solidFill>
                  <a:schemeClr val="dk1"/>
                </a:solidFill>
                <a:latin typeface="Karla"/>
                <a:ea typeface="Karla"/>
                <a:cs typeface="Karla"/>
                <a:sym typeface="Karla"/>
              </a:rPr>
              <a:t>maîtrise</a:t>
            </a:r>
            <a:r>
              <a:rPr lang="fr" sz="1100">
                <a:solidFill>
                  <a:schemeClr val="dk1"/>
                </a:solidFill>
                <a:latin typeface="Karla"/>
                <a:ea typeface="Karla"/>
                <a:cs typeface="Karla"/>
                <a:sym typeface="Karla"/>
              </a:rPr>
              <a:t> de ces sujets.</a:t>
            </a:r>
            <a:endParaRPr sz="1100">
              <a:solidFill>
                <a:schemeClr val="dk1"/>
              </a:solidFill>
              <a:latin typeface="Karla"/>
              <a:ea typeface="Karla"/>
              <a:cs typeface="Karla"/>
              <a:sym typeface="Karla"/>
            </a:endParaRPr>
          </a:p>
          <a:p>
            <a:pPr indent="-298450" lvl="1" marL="914400" rtl="0" algn="l">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Volonté de Cayat de faire un recensement des personnes en situation </a:t>
            </a:r>
            <a:r>
              <a:rPr lang="fr" sz="1100">
                <a:solidFill>
                  <a:schemeClr val="dk1"/>
                </a:solidFill>
                <a:latin typeface="Karla"/>
                <a:ea typeface="Karla"/>
                <a:cs typeface="Karla"/>
                <a:sym typeface="Karla"/>
              </a:rPr>
              <a:t>de handicap</a:t>
            </a:r>
            <a:r>
              <a:rPr lang="fr" sz="1100">
                <a:solidFill>
                  <a:schemeClr val="dk1"/>
                </a:solidFill>
                <a:latin typeface="Karla"/>
                <a:ea typeface="Karla"/>
                <a:cs typeface="Karla"/>
                <a:sym typeface="Karla"/>
              </a:rPr>
              <a:t> et leurs difficultés → </a:t>
            </a:r>
            <a:r>
              <a:rPr lang="fr" sz="1100">
                <a:solidFill>
                  <a:schemeClr val="dk1"/>
                </a:solidFill>
                <a:latin typeface="Karla"/>
                <a:ea typeface="Karla"/>
                <a:cs typeface="Karla"/>
                <a:sym typeface="Karla"/>
              </a:rPr>
              <a:t>Interrogation</a:t>
            </a:r>
            <a:r>
              <a:rPr lang="fr" sz="1100">
                <a:solidFill>
                  <a:schemeClr val="dk1"/>
                </a:solidFill>
                <a:latin typeface="Karla"/>
                <a:ea typeface="Karla"/>
                <a:cs typeface="Karla"/>
                <a:sym typeface="Karla"/>
              </a:rPr>
              <a:t> sur la qualité des données sans formation préalable (exemple du handicap mental)</a:t>
            </a:r>
            <a:endParaRPr sz="1100">
              <a:solidFill>
                <a:schemeClr val="dk1"/>
              </a:solidFill>
              <a:latin typeface="Karla"/>
              <a:ea typeface="Karla"/>
              <a:cs typeface="Karla"/>
              <a:sym typeface="Karla"/>
            </a:endParaRPr>
          </a:p>
          <a:p>
            <a:pPr indent="-298450" lvl="1" marL="914400" rtl="0" algn="l">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Nous avons rencontré différentes personnes en situation de handicap qui </a:t>
            </a:r>
            <a:r>
              <a:rPr lang="fr" sz="1100">
                <a:solidFill>
                  <a:schemeClr val="dk1"/>
                </a:solidFill>
                <a:latin typeface="Karla"/>
                <a:ea typeface="Karla"/>
                <a:cs typeface="Karla"/>
                <a:sym typeface="Karla"/>
              </a:rPr>
              <a:t>ont</a:t>
            </a:r>
            <a:r>
              <a:rPr lang="fr" sz="1100">
                <a:solidFill>
                  <a:schemeClr val="dk1"/>
                </a:solidFill>
                <a:latin typeface="Karla"/>
                <a:ea typeface="Karla"/>
                <a:cs typeface="Karla"/>
                <a:sym typeface="Karla"/>
              </a:rPr>
              <a:t> mentionné la solidarité des personnes de la coopérative mais aucun support concret ni des pouvoirs publics ni de ces dernières </a:t>
            </a:r>
            <a:endParaRPr sz="1100">
              <a:solidFill>
                <a:schemeClr val="dk1"/>
              </a:solidFill>
              <a:latin typeface="Karla"/>
              <a:ea typeface="Karla"/>
              <a:cs typeface="Karla"/>
              <a:sym typeface="Karla"/>
            </a:endParaRPr>
          </a:p>
          <a:p>
            <a:pPr indent="0" lvl="0" marL="914400" rtl="0" algn="l">
              <a:spcBef>
                <a:spcPts val="0"/>
              </a:spcBef>
              <a:spcAft>
                <a:spcPts val="0"/>
              </a:spcAft>
              <a:buNone/>
            </a:pPr>
            <a:r>
              <a:t/>
            </a:r>
            <a:endParaRPr sz="1100">
              <a:solidFill>
                <a:schemeClr val="dk1"/>
              </a:solidFill>
              <a:latin typeface="Karla"/>
              <a:ea typeface="Karla"/>
              <a:cs typeface="Karla"/>
              <a:sym typeface="Karla"/>
            </a:endParaRPr>
          </a:p>
          <a:p>
            <a:pPr indent="-298450" lvl="0" marL="457200" rtl="0" algn="l">
              <a:spcBef>
                <a:spcPts val="0"/>
              </a:spcBef>
              <a:spcAft>
                <a:spcPts val="0"/>
              </a:spcAft>
              <a:buClr>
                <a:schemeClr val="dk1"/>
              </a:buClr>
              <a:buSzPts val="1100"/>
              <a:buFont typeface="Karla"/>
              <a:buChar char="●"/>
            </a:pPr>
            <a:r>
              <a:rPr b="1" lang="fr" sz="1200">
                <a:solidFill>
                  <a:schemeClr val="dk1"/>
                </a:solidFill>
                <a:latin typeface="Karla"/>
                <a:ea typeface="Karla"/>
                <a:cs typeface="Karla"/>
                <a:sym typeface="Karla"/>
              </a:rPr>
              <a:t>S’allier à des structures spécialisées</a:t>
            </a:r>
            <a:r>
              <a:rPr lang="fr" sz="1100">
                <a:solidFill>
                  <a:schemeClr val="dk1"/>
                </a:solidFill>
                <a:latin typeface="Karla"/>
                <a:ea typeface="Karla"/>
                <a:cs typeface="Karla"/>
                <a:sym typeface="Karla"/>
              </a:rPr>
              <a:t> sur ces enjeux d’inclusion et qui </a:t>
            </a:r>
            <a:r>
              <a:rPr b="1" lang="fr" sz="1100">
                <a:solidFill>
                  <a:schemeClr val="dk1"/>
                </a:solidFill>
                <a:latin typeface="Karla"/>
                <a:ea typeface="Karla"/>
                <a:cs typeface="Karla"/>
                <a:sym typeface="Karla"/>
              </a:rPr>
              <a:t>représentent </a:t>
            </a:r>
            <a:r>
              <a:rPr lang="fr" sz="1100">
                <a:solidFill>
                  <a:schemeClr val="dk1"/>
                </a:solidFill>
                <a:latin typeface="Karla"/>
                <a:ea typeface="Karla"/>
                <a:cs typeface="Karla"/>
                <a:sym typeface="Karla"/>
              </a:rPr>
              <a:t>les populations en situation de vulnérabilité ou d’exclusion. </a:t>
            </a:r>
            <a:r>
              <a:rPr b="1" lang="fr" sz="1100">
                <a:solidFill>
                  <a:schemeClr val="dk1"/>
                </a:solidFill>
                <a:latin typeface="Karla"/>
                <a:ea typeface="Karla"/>
                <a:cs typeface="Karla"/>
                <a:sym typeface="Karla"/>
              </a:rPr>
              <a:t> </a:t>
            </a:r>
            <a:endParaRPr b="1" sz="1100">
              <a:solidFill>
                <a:schemeClr val="dk1"/>
              </a:solidFill>
              <a:latin typeface="Karla"/>
              <a:ea typeface="Karla"/>
              <a:cs typeface="Karla"/>
              <a:sym typeface="Karla"/>
            </a:endParaRPr>
          </a:p>
          <a:p>
            <a:pPr indent="0" lvl="0" marL="457200" rtl="0" algn="l">
              <a:spcBef>
                <a:spcPts val="0"/>
              </a:spcBef>
              <a:spcAft>
                <a:spcPts val="0"/>
              </a:spcAft>
              <a:buNone/>
            </a:pPr>
            <a:r>
              <a:t/>
            </a:r>
            <a:endParaRPr b="1" sz="1100">
              <a:solidFill>
                <a:schemeClr val="dk1"/>
              </a:solidFill>
              <a:latin typeface="Karla"/>
              <a:ea typeface="Karla"/>
              <a:cs typeface="Karla"/>
              <a:sym typeface="Karla"/>
            </a:endParaRPr>
          </a:p>
          <a:p>
            <a:pPr indent="-298450" lvl="0" marL="457200" rtl="0" algn="l">
              <a:spcBef>
                <a:spcPts val="0"/>
              </a:spcBef>
              <a:spcAft>
                <a:spcPts val="0"/>
              </a:spcAft>
              <a:buClr>
                <a:schemeClr val="dk1"/>
              </a:buClr>
              <a:buSzPts val="1100"/>
              <a:buFont typeface="Karla"/>
              <a:buChar char="●"/>
            </a:pPr>
            <a:r>
              <a:rPr b="1" lang="fr" sz="1200">
                <a:solidFill>
                  <a:schemeClr val="dk1"/>
                </a:solidFill>
                <a:latin typeface="Karla"/>
                <a:ea typeface="Karla"/>
                <a:cs typeface="Karla"/>
                <a:sym typeface="Karla"/>
              </a:rPr>
              <a:t>Visibiliser </a:t>
            </a:r>
            <a:r>
              <a:rPr lang="fr" sz="1100">
                <a:solidFill>
                  <a:schemeClr val="dk1"/>
                </a:solidFill>
                <a:latin typeface="Karla"/>
                <a:ea typeface="Karla"/>
                <a:cs typeface="Karla"/>
                <a:sym typeface="Karla"/>
              </a:rPr>
              <a:t>les populations </a:t>
            </a:r>
            <a:r>
              <a:rPr lang="fr" sz="1100">
                <a:solidFill>
                  <a:schemeClr val="dk1"/>
                </a:solidFill>
                <a:latin typeface="Karla"/>
                <a:ea typeface="Karla"/>
                <a:cs typeface="Karla"/>
                <a:sym typeface="Karla"/>
              </a:rPr>
              <a:t>exclues et / ou </a:t>
            </a:r>
            <a:r>
              <a:rPr lang="fr" sz="1100">
                <a:solidFill>
                  <a:schemeClr val="dk1"/>
                </a:solidFill>
                <a:latin typeface="Karla"/>
                <a:ea typeface="Karla"/>
                <a:cs typeface="Karla"/>
                <a:sym typeface="Karla"/>
              </a:rPr>
              <a:t>discriminées semble être indispensable pour pouvoir comprendre leur situation, les représenter et développer des pratiques d’inclusion pertinentes. </a:t>
            </a:r>
            <a:endParaRPr sz="1000">
              <a:solidFill>
                <a:schemeClr val="dk1"/>
              </a:solidFill>
              <a:latin typeface="Karla"/>
              <a:ea typeface="Karla"/>
              <a:cs typeface="Karla"/>
              <a:sym typeface="Karla"/>
            </a:endParaRPr>
          </a:p>
        </p:txBody>
      </p:sp>
      <p:sp>
        <p:nvSpPr>
          <p:cNvPr id="478" name="Google Shape;478;p43"/>
          <p:cNvSpPr/>
          <p:nvPr/>
        </p:nvSpPr>
        <p:spPr>
          <a:xfrm>
            <a:off x="0" y="-9350"/>
            <a:ext cx="9144000" cy="13155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43"/>
          <p:cNvSpPr txBox="1"/>
          <p:nvPr/>
        </p:nvSpPr>
        <p:spPr>
          <a:xfrm>
            <a:off x="2412350" y="864250"/>
            <a:ext cx="6604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100">
                <a:solidFill>
                  <a:schemeClr val="dk1"/>
                </a:solidFill>
                <a:latin typeface="Karla"/>
                <a:ea typeface="Karla"/>
                <a:cs typeface="Karla"/>
                <a:sym typeface="Karla"/>
              </a:rPr>
              <a:t>Quelles pistes de solution ?</a:t>
            </a:r>
            <a:endParaRPr sz="1100">
              <a:solidFill>
                <a:schemeClr val="dk1"/>
              </a:solidFill>
              <a:latin typeface="Karla"/>
              <a:ea typeface="Karla"/>
              <a:cs typeface="Karla"/>
              <a:sym typeface="Karla"/>
            </a:endParaRPr>
          </a:p>
        </p:txBody>
      </p:sp>
      <p:sp>
        <p:nvSpPr>
          <p:cNvPr id="480" name="Google Shape;480;p43"/>
          <p:cNvSpPr/>
          <p:nvPr/>
        </p:nvSpPr>
        <p:spPr>
          <a:xfrm>
            <a:off x="0" y="-9350"/>
            <a:ext cx="9144000" cy="797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43"/>
          <p:cNvSpPr txBox="1"/>
          <p:nvPr/>
        </p:nvSpPr>
        <p:spPr>
          <a:xfrm>
            <a:off x="2412350" y="104500"/>
            <a:ext cx="5971200" cy="683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fr" sz="1800">
                <a:solidFill>
                  <a:schemeClr val="lt1"/>
                </a:solidFill>
                <a:latin typeface="Anton"/>
                <a:ea typeface="Anton"/>
                <a:cs typeface="Anton"/>
                <a:sym typeface="Anton"/>
              </a:rPr>
              <a:t>Derrière l’égalité de genre et les jeunes, des questions d’inclusion peu maitrisées et peu adressées </a:t>
            </a:r>
            <a:endParaRPr sz="1800">
              <a:solidFill>
                <a:schemeClr val="lt1"/>
              </a:solidFill>
              <a:latin typeface="Anton"/>
              <a:ea typeface="Anton"/>
              <a:cs typeface="Anton"/>
              <a:sym typeface="Anton"/>
            </a:endParaRPr>
          </a:p>
        </p:txBody>
      </p:sp>
      <p:pic>
        <p:nvPicPr>
          <p:cNvPr id="482" name="Google Shape;482;p43" title="ENTRE ROSE.jpg"/>
          <p:cNvPicPr preferRelativeResize="0"/>
          <p:nvPr/>
        </p:nvPicPr>
        <p:blipFill rotWithShape="1">
          <a:blip r:embed="rId3">
            <a:alphaModFix/>
          </a:blip>
          <a:srcRect b="0" l="7191" r="36489" t="0"/>
          <a:stretch/>
        </p:blipFill>
        <p:spPr>
          <a:xfrm>
            <a:off x="0" y="-19125"/>
            <a:ext cx="2188800" cy="518172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4"/>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488" name="Google Shape;488;p44" title="homme-flou-et-coup-moyen-de-feves-de-cacao.jpg"/>
          <p:cNvPicPr preferRelativeResize="0"/>
          <p:nvPr/>
        </p:nvPicPr>
        <p:blipFill rotWithShape="1">
          <a:blip r:embed="rId3">
            <a:alphaModFix/>
          </a:blip>
          <a:srcRect b="15189" l="0" r="0" t="0"/>
          <a:stretch/>
        </p:blipFill>
        <p:spPr>
          <a:xfrm>
            <a:off x="0" y="-25325"/>
            <a:ext cx="9144003" cy="5168825"/>
          </a:xfrm>
          <a:prstGeom prst="rect">
            <a:avLst/>
          </a:prstGeom>
          <a:noFill/>
          <a:ln>
            <a:noFill/>
          </a:ln>
        </p:spPr>
      </p:pic>
      <p:sp>
        <p:nvSpPr>
          <p:cNvPr id="489" name="Google Shape;489;p44"/>
          <p:cNvSpPr txBox="1"/>
          <p:nvPr/>
        </p:nvSpPr>
        <p:spPr>
          <a:xfrm>
            <a:off x="571500" y="4122800"/>
            <a:ext cx="80517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fr" sz="1800">
                <a:solidFill>
                  <a:schemeClr val="lt1"/>
                </a:solidFill>
                <a:latin typeface="Karla"/>
                <a:ea typeface="Karla"/>
                <a:cs typeface="Karla"/>
                <a:sym typeface="Karla"/>
              </a:rPr>
              <a:t>Le Commerce </a:t>
            </a:r>
            <a:r>
              <a:rPr b="1" lang="fr" sz="1800">
                <a:solidFill>
                  <a:schemeClr val="lt1"/>
                </a:solidFill>
                <a:latin typeface="Karla"/>
                <a:ea typeface="Karla"/>
                <a:cs typeface="Karla"/>
                <a:sym typeface="Karla"/>
              </a:rPr>
              <a:t>Équitable : Impacts &amp; Perspectives</a:t>
            </a:r>
            <a:endParaRPr b="1" sz="1800">
              <a:solidFill>
                <a:schemeClr val="lt1"/>
              </a:solidFill>
              <a:latin typeface="Karla"/>
              <a:ea typeface="Karla"/>
              <a:cs typeface="Karla"/>
              <a:sym typeface="Karla"/>
            </a:endParaRPr>
          </a:p>
        </p:txBody>
      </p:sp>
      <p:sp>
        <p:nvSpPr>
          <p:cNvPr id="490" name="Google Shape;490;p44"/>
          <p:cNvSpPr txBox="1"/>
          <p:nvPr/>
        </p:nvSpPr>
        <p:spPr>
          <a:xfrm>
            <a:off x="571500" y="396975"/>
            <a:ext cx="2656800" cy="683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fr" sz="3600">
                <a:solidFill>
                  <a:schemeClr val="lt1"/>
                </a:solidFill>
                <a:latin typeface="Anton"/>
                <a:ea typeface="Anton"/>
                <a:cs typeface="Anton"/>
                <a:sym typeface="Anton"/>
              </a:rPr>
              <a:t>Constats </a:t>
            </a:r>
            <a:endParaRPr b="1" sz="3600">
              <a:solidFill>
                <a:schemeClr val="lt1"/>
              </a:solidFill>
              <a:latin typeface="Anton"/>
              <a:ea typeface="Anton"/>
              <a:cs typeface="Anton"/>
              <a:sym typeface="Anton"/>
            </a:endParaRPr>
          </a:p>
        </p:txBody>
      </p:sp>
      <p:pic>
        <p:nvPicPr>
          <p:cNvPr id="491" name="Google Shape;491;p44"/>
          <p:cNvPicPr preferRelativeResize="0"/>
          <p:nvPr/>
        </p:nvPicPr>
        <p:blipFill>
          <a:blip r:embed="rId4">
            <a:alphaModFix/>
          </a:blip>
          <a:stretch>
            <a:fillRect/>
          </a:stretch>
        </p:blipFill>
        <p:spPr>
          <a:xfrm>
            <a:off x="7413984" y="463274"/>
            <a:ext cx="1209314" cy="617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8" title="travailleur-de-la-campagne-plantant-dans-le-champ.jpg"/>
          <p:cNvPicPr preferRelativeResize="0"/>
          <p:nvPr/>
        </p:nvPicPr>
        <p:blipFill rotWithShape="1">
          <a:blip r:embed="rId3">
            <a:alphaModFix/>
          </a:blip>
          <a:srcRect b="0" l="43560" r="-43560" t="0"/>
          <a:stretch/>
        </p:blipFill>
        <p:spPr>
          <a:xfrm>
            <a:off x="5695" y="13350"/>
            <a:ext cx="7717135" cy="5143501"/>
          </a:xfrm>
          <a:prstGeom prst="rect">
            <a:avLst/>
          </a:prstGeom>
          <a:noFill/>
          <a:ln>
            <a:noFill/>
          </a:ln>
        </p:spPr>
      </p:pic>
      <p:sp>
        <p:nvSpPr>
          <p:cNvPr id="109" name="Google Shape;109;p18"/>
          <p:cNvSpPr/>
          <p:nvPr/>
        </p:nvSpPr>
        <p:spPr>
          <a:xfrm>
            <a:off x="4010875" y="0"/>
            <a:ext cx="5133000" cy="5170200"/>
          </a:xfrm>
          <a:prstGeom prst="rect">
            <a:avLst/>
          </a:prstGeom>
          <a:solidFill>
            <a:srgbClr val="E9BD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rot="-1035084">
            <a:off x="3160816" y="-651904"/>
            <a:ext cx="3757018" cy="5374400"/>
          </a:xfrm>
          <a:prstGeom prst="rtTriangle">
            <a:avLst/>
          </a:prstGeom>
          <a:solidFill>
            <a:srgbClr val="E9BD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2411825" y="0"/>
            <a:ext cx="2904875" cy="1745600"/>
          </a:xfrm>
          <a:prstGeom prst="flowChartManualOperation">
            <a:avLst/>
          </a:prstGeom>
          <a:solidFill>
            <a:srgbClr val="E9BD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txBox="1"/>
          <p:nvPr/>
        </p:nvSpPr>
        <p:spPr>
          <a:xfrm>
            <a:off x="3044823" y="492482"/>
            <a:ext cx="5763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600">
                <a:solidFill>
                  <a:srgbClr val="8A2620"/>
                </a:solidFill>
                <a:latin typeface="Oswald Medium"/>
                <a:ea typeface="Oswald Medium"/>
                <a:cs typeface="Oswald Medium"/>
                <a:sym typeface="Oswald Medium"/>
              </a:rPr>
              <a:t>Contexte et Méthodologie du </a:t>
            </a:r>
            <a:r>
              <a:rPr lang="fr" sz="1600">
                <a:solidFill>
                  <a:srgbClr val="8A2620"/>
                </a:solidFill>
                <a:latin typeface="Oswald Medium"/>
                <a:ea typeface="Oswald Medium"/>
                <a:cs typeface="Oswald Medium"/>
                <a:sym typeface="Oswald Medium"/>
              </a:rPr>
              <a:t>Diagnostic</a:t>
            </a:r>
            <a:r>
              <a:rPr lang="fr" sz="1600">
                <a:solidFill>
                  <a:srgbClr val="8A2620"/>
                </a:solidFill>
                <a:latin typeface="Oswald Medium"/>
                <a:ea typeface="Oswald Medium"/>
                <a:cs typeface="Oswald Medium"/>
                <a:sym typeface="Oswald Medium"/>
              </a:rPr>
              <a:t> </a:t>
            </a:r>
            <a:endParaRPr>
              <a:solidFill>
                <a:srgbClr val="8A2620"/>
              </a:solidFill>
              <a:latin typeface="Oswald Medium"/>
              <a:ea typeface="Oswald Medium"/>
              <a:cs typeface="Oswald Medium"/>
              <a:sym typeface="Oswald Medium"/>
            </a:endParaRPr>
          </a:p>
        </p:txBody>
      </p:sp>
      <p:sp>
        <p:nvSpPr>
          <p:cNvPr id="113" name="Google Shape;113;p18"/>
          <p:cNvSpPr/>
          <p:nvPr/>
        </p:nvSpPr>
        <p:spPr>
          <a:xfrm>
            <a:off x="2313263" y="492475"/>
            <a:ext cx="510900" cy="524400"/>
          </a:xfrm>
          <a:prstGeom prst="ellipse">
            <a:avLst/>
          </a:prstGeom>
          <a:solidFill>
            <a:srgbClr val="8A26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chemeClr val="lt1"/>
                </a:solidFill>
                <a:latin typeface="Lato"/>
                <a:ea typeface="Lato"/>
                <a:cs typeface="Lato"/>
                <a:sym typeface="Lato"/>
              </a:rPr>
              <a:t>1</a:t>
            </a:r>
            <a:endParaRPr b="1" sz="1800">
              <a:solidFill>
                <a:schemeClr val="lt1"/>
              </a:solidFill>
              <a:latin typeface="Lato"/>
              <a:ea typeface="Lato"/>
              <a:cs typeface="Lato"/>
              <a:sym typeface="Lato"/>
            </a:endParaRPr>
          </a:p>
        </p:txBody>
      </p:sp>
      <p:sp>
        <p:nvSpPr>
          <p:cNvPr id="114" name="Google Shape;114;p18"/>
          <p:cNvSpPr/>
          <p:nvPr/>
        </p:nvSpPr>
        <p:spPr>
          <a:xfrm>
            <a:off x="2541863" y="1240774"/>
            <a:ext cx="510900" cy="524400"/>
          </a:xfrm>
          <a:prstGeom prst="ellipse">
            <a:avLst/>
          </a:prstGeom>
          <a:solidFill>
            <a:srgbClr val="8A26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chemeClr val="lt1"/>
                </a:solidFill>
                <a:latin typeface="Lato"/>
                <a:ea typeface="Lato"/>
                <a:cs typeface="Lato"/>
                <a:sym typeface="Lato"/>
              </a:rPr>
              <a:t>2</a:t>
            </a:r>
            <a:endParaRPr b="1" sz="1800">
              <a:solidFill>
                <a:schemeClr val="lt1"/>
              </a:solidFill>
              <a:latin typeface="Lato"/>
              <a:ea typeface="Lato"/>
              <a:cs typeface="Lato"/>
              <a:sym typeface="Lato"/>
            </a:endParaRPr>
          </a:p>
        </p:txBody>
      </p:sp>
      <p:sp>
        <p:nvSpPr>
          <p:cNvPr id="115" name="Google Shape;115;p18"/>
          <p:cNvSpPr/>
          <p:nvPr/>
        </p:nvSpPr>
        <p:spPr>
          <a:xfrm>
            <a:off x="2770463" y="1989073"/>
            <a:ext cx="510900" cy="524400"/>
          </a:xfrm>
          <a:prstGeom prst="ellipse">
            <a:avLst/>
          </a:prstGeom>
          <a:solidFill>
            <a:srgbClr val="8A26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chemeClr val="lt1"/>
                </a:solidFill>
                <a:latin typeface="Lato"/>
                <a:ea typeface="Lato"/>
                <a:cs typeface="Lato"/>
                <a:sym typeface="Lato"/>
              </a:rPr>
              <a:t>3</a:t>
            </a:r>
            <a:endParaRPr b="1" sz="1800">
              <a:solidFill>
                <a:schemeClr val="lt1"/>
              </a:solidFill>
              <a:latin typeface="Lato"/>
              <a:ea typeface="Lato"/>
              <a:cs typeface="Lato"/>
              <a:sym typeface="Lato"/>
            </a:endParaRPr>
          </a:p>
        </p:txBody>
      </p:sp>
      <p:sp>
        <p:nvSpPr>
          <p:cNvPr id="116" name="Google Shape;116;p18"/>
          <p:cNvSpPr txBox="1"/>
          <p:nvPr/>
        </p:nvSpPr>
        <p:spPr>
          <a:xfrm>
            <a:off x="3192000" y="994625"/>
            <a:ext cx="5720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600">
                <a:solidFill>
                  <a:srgbClr val="8A2620"/>
                </a:solidFill>
                <a:latin typeface="Oswald Medium"/>
                <a:ea typeface="Oswald Medium"/>
                <a:cs typeface="Oswald Medium"/>
                <a:sym typeface="Oswald Medium"/>
              </a:rPr>
              <a:t>Introduction :  Des contextes filières difficiles pour les producteurs·rices, facteurs de vulnérabilité qui exacerbent les inégalités et alimentent des sentiments d’injustice </a:t>
            </a:r>
            <a:endParaRPr sz="1600">
              <a:solidFill>
                <a:srgbClr val="8A2620"/>
              </a:solidFill>
              <a:latin typeface="Oswald Medium"/>
              <a:ea typeface="Oswald Medium"/>
              <a:cs typeface="Oswald Medium"/>
              <a:sym typeface="Oswald Medium"/>
            </a:endParaRPr>
          </a:p>
        </p:txBody>
      </p:sp>
      <p:sp>
        <p:nvSpPr>
          <p:cNvPr id="117" name="Google Shape;117;p18"/>
          <p:cNvSpPr txBox="1"/>
          <p:nvPr/>
        </p:nvSpPr>
        <p:spPr>
          <a:xfrm>
            <a:off x="3429675" y="1988925"/>
            <a:ext cx="4576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600">
                <a:solidFill>
                  <a:srgbClr val="8A2620"/>
                </a:solidFill>
                <a:latin typeface="Oswald Medium"/>
                <a:ea typeface="Oswald Medium"/>
                <a:cs typeface="Oswald Medium"/>
                <a:sym typeface="Oswald Medium"/>
              </a:rPr>
              <a:t>Constats : Inégalités &amp; vulnérabilités au sein des filières cacao et fruits</a:t>
            </a:r>
            <a:endParaRPr>
              <a:solidFill>
                <a:srgbClr val="8A2620"/>
              </a:solidFill>
              <a:latin typeface="Oswald Medium"/>
              <a:ea typeface="Oswald Medium"/>
              <a:cs typeface="Oswald Medium"/>
              <a:sym typeface="Oswald Medium"/>
            </a:endParaRPr>
          </a:p>
        </p:txBody>
      </p:sp>
      <p:sp>
        <p:nvSpPr>
          <p:cNvPr id="118" name="Google Shape;118;p18"/>
          <p:cNvSpPr/>
          <p:nvPr/>
        </p:nvSpPr>
        <p:spPr>
          <a:xfrm>
            <a:off x="3075263" y="2737373"/>
            <a:ext cx="510900" cy="524400"/>
          </a:xfrm>
          <a:prstGeom prst="ellipse">
            <a:avLst/>
          </a:prstGeom>
          <a:solidFill>
            <a:srgbClr val="8A26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chemeClr val="lt1"/>
                </a:solidFill>
                <a:latin typeface="Lato"/>
                <a:ea typeface="Lato"/>
                <a:cs typeface="Lato"/>
                <a:sym typeface="Lato"/>
              </a:rPr>
              <a:t>4</a:t>
            </a:r>
            <a:endParaRPr b="1" sz="1800">
              <a:solidFill>
                <a:schemeClr val="lt1"/>
              </a:solidFill>
              <a:latin typeface="Lato"/>
              <a:ea typeface="Lato"/>
              <a:cs typeface="Lato"/>
              <a:sym typeface="Lato"/>
            </a:endParaRPr>
          </a:p>
        </p:txBody>
      </p:sp>
      <p:sp>
        <p:nvSpPr>
          <p:cNvPr id="119" name="Google Shape;119;p18"/>
          <p:cNvSpPr txBox="1"/>
          <p:nvPr/>
        </p:nvSpPr>
        <p:spPr>
          <a:xfrm>
            <a:off x="3858474" y="3504113"/>
            <a:ext cx="4440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600">
                <a:solidFill>
                  <a:srgbClr val="8A2620"/>
                </a:solidFill>
                <a:latin typeface="Oswald Medium"/>
                <a:ea typeface="Oswald Medium"/>
                <a:cs typeface="Oswald Medium"/>
                <a:sym typeface="Oswald Medium"/>
              </a:rPr>
              <a:t>Les coopératives : actrices clés à renforcer </a:t>
            </a:r>
            <a:endParaRPr>
              <a:solidFill>
                <a:srgbClr val="8A2620"/>
              </a:solidFill>
              <a:latin typeface="Oswald Medium"/>
              <a:ea typeface="Oswald Medium"/>
              <a:cs typeface="Oswald Medium"/>
              <a:sym typeface="Oswald Medium"/>
            </a:endParaRPr>
          </a:p>
        </p:txBody>
      </p:sp>
      <p:sp>
        <p:nvSpPr>
          <p:cNvPr id="120" name="Google Shape;120;p18"/>
          <p:cNvSpPr txBox="1"/>
          <p:nvPr/>
        </p:nvSpPr>
        <p:spPr>
          <a:xfrm>
            <a:off x="3675225" y="2774238"/>
            <a:ext cx="4085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600">
                <a:solidFill>
                  <a:srgbClr val="8A2620"/>
                </a:solidFill>
                <a:latin typeface="Oswald Medium"/>
                <a:ea typeface="Oswald Medium"/>
                <a:cs typeface="Oswald Medium"/>
                <a:sym typeface="Oswald Medium"/>
              </a:rPr>
              <a:t>Le Commerce </a:t>
            </a:r>
            <a:r>
              <a:rPr lang="fr" sz="1600">
                <a:solidFill>
                  <a:srgbClr val="8A2620"/>
                </a:solidFill>
                <a:latin typeface="Oswald Medium"/>
                <a:ea typeface="Oswald Medium"/>
                <a:cs typeface="Oswald Medium"/>
                <a:sym typeface="Oswald Medium"/>
              </a:rPr>
              <a:t>Équitable</a:t>
            </a:r>
            <a:r>
              <a:rPr lang="fr" sz="1600">
                <a:solidFill>
                  <a:srgbClr val="8A2620"/>
                </a:solidFill>
                <a:latin typeface="Oswald Medium"/>
                <a:ea typeface="Oswald Medium"/>
                <a:cs typeface="Oswald Medium"/>
                <a:sym typeface="Oswald Medium"/>
              </a:rPr>
              <a:t> </a:t>
            </a:r>
            <a:r>
              <a:rPr lang="fr" sz="1600">
                <a:solidFill>
                  <a:srgbClr val="8A2620"/>
                </a:solidFill>
                <a:latin typeface="Oswald Medium"/>
                <a:ea typeface="Oswald Medium"/>
                <a:cs typeface="Oswald Medium"/>
                <a:sym typeface="Oswald Medium"/>
              </a:rPr>
              <a:t>: Impacts &amp; Perspectives </a:t>
            </a:r>
            <a:endParaRPr>
              <a:solidFill>
                <a:srgbClr val="8A2620"/>
              </a:solidFill>
              <a:latin typeface="Oswald Medium"/>
              <a:ea typeface="Oswald Medium"/>
              <a:cs typeface="Oswald Medium"/>
              <a:sym typeface="Oswald Medium"/>
            </a:endParaRPr>
          </a:p>
        </p:txBody>
      </p:sp>
      <p:sp>
        <p:nvSpPr>
          <p:cNvPr id="121" name="Google Shape;121;p18"/>
          <p:cNvSpPr/>
          <p:nvPr/>
        </p:nvSpPr>
        <p:spPr>
          <a:xfrm>
            <a:off x="3303863" y="3485672"/>
            <a:ext cx="510900" cy="524400"/>
          </a:xfrm>
          <a:prstGeom prst="ellipse">
            <a:avLst/>
          </a:prstGeom>
          <a:solidFill>
            <a:srgbClr val="8A26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chemeClr val="lt1"/>
                </a:solidFill>
                <a:latin typeface="Lato"/>
                <a:ea typeface="Lato"/>
                <a:cs typeface="Lato"/>
                <a:sym typeface="Lato"/>
              </a:rPr>
              <a:t>5</a:t>
            </a:r>
            <a:endParaRPr b="1" sz="1800">
              <a:solidFill>
                <a:schemeClr val="lt1"/>
              </a:solidFill>
              <a:latin typeface="Lato"/>
              <a:ea typeface="Lato"/>
              <a:cs typeface="Lato"/>
              <a:sym typeface="Lato"/>
            </a:endParaRPr>
          </a:p>
        </p:txBody>
      </p:sp>
      <p:sp>
        <p:nvSpPr>
          <p:cNvPr id="122" name="Google Shape;122;p18"/>
          <p:cNvSpPr/>
          <p:nvPr/>
        </p:nvSpPr>
        <p:spPr>
          <a:xfrm>
            <a:off x="3532463" y="4233971"/>
            <a:ext cx="510900" cy="524400"/>
          </a:xfrm>
          <a:prstGeom prst="ellipse">
            <a:avLst/>
          </a:prstGeom>
          <a:solidFill>
            <a:srgbClr val="8A26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chemeClr val="lt1"/>
                </a:solidFill>
                <a:latin typeface="Lato"/>
                <a:ea typeface="Lato"/>
                <a:cs typeface="Lato"/>
                <a:sym typeface="Lato"/>
              </a:rPr>
              <a:t>6</a:t>
            </a:r>
            <a:endParaRPr b="1" sz="1800">
              <a:solidFill>
                <a:schemeClr val="lt1"/>
              </a:solidFill>
              <a:latin typeface="Lato"/>
              <a:ea typeface="Lato"/>
              <a:cs typeface="Lato"/>
              <a:sym typeface="Lato"/>
            </a:endParaRPr>
          </a:p>
        </p:txBody>
      </p:sp>
      <p:sp>
        <p:nvSpPr>
          <p:cNvPr id="123" name="Google Shape;123;p18"/>
          <p:cNvSpPr txBox="1"/>
          <p:nvPr/>
        </p:nvSpPr>
        <p:spPr>
          <a:xfrm>
            <a:off x="4123525" y="4280625"/>
            <a:ext cx="4788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600">
                <a:solidFill>
                  <a:srgbClr val="8A2620"/>
                </a:solidFill>
                <a:latin typeface="Oswald Medium"/>
                <a:ea typeface="Oswald Medium"/>
                <a:cs typeface="Oswald Medium"/>
                <a:sym typeface="Oswald Medium"/>
              </a:rPr>
              <a:t>Le Genre et l’Inclusion Sociale dans le Programme </a:t>
            </a:r>
            <a:r>
              <a:rPr lang="fr" sz="1600">
                <a:solidFill>
                  <a:srgbClr val="8A2620"/>
                </a:solidFill>
                <a:latin typeface="Oswald Medium"/>
                <a:ea typeface="Oswald Medium"/>
                <a:cs typeface="Oswald Medium"/>
                <a:sym typeface="Oswald Medium"/>
              </a:rPr>
              <a:t>Équité</a:t>
            </a:r>
            <a:r>
              <a:rPr lang="fr" sz="1600">
                <a:solidFill>
                  <a:srgbClr val="8A2620"/>
                </a:solidFill>
                <a:latin typeface="Oswald Medium"/>
                <a:ea typeface="Oswald Medium"/>
                <a:cs typeface="Oswald Medium"/>
                <a:sym typeface="Oswald Medium"/>
              </a:rPr>
              <a:t> </a:t>
            </a:r>
            <a:endParaRPr>
              <a:solidFill>
                <a:srgbClr val="8A2620"/>
              </a:solidFill>
              <a:latin typeface="Oswald Medium"/>
              <a:ea typeface="Oswald Medium"/>
              <a:cs typeface="Oswald Medium"/>
              <a:sym typeface="Oswald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5"/>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aphicFrame>
        <p:nvGraphicFramePr>
          <p:cNvPr id="497" name="Google Shape;497;p45"/>
          <p:cNvGraphicFramePr/>
          <p:nvPr/>
        </p:nvGraphicFramePr>
        <p:xfrm>
          <a:off x="338813" y="1162450"/>
          <a:ext cx="3000000" cy="3000000"/>
        </p:xfrm>
        <a:graphic>
          <a:graphicData uri="http://schemas.openxmlformats.org/drawingml/2006/table">
            <a:tbl>
              <a:tblPr>
                <a:noFill/>
                <a:tableStyleId>{7529791E-2F1C-4E57-9EFB-6C6095AA87CF}</a:tableStyleId>
              </a:tblPr>
              <a:tblGrid>
                <a:gridCol w="1014175"/>
                <a:gridCol w="2211350"/>
                <a:gridCol w="2852050"/>
                <a:gridCol w="2484900"/>
              </a:tblGrid>
              <a:tr h="348250">
                <a:tc>
                  <a:txBody>
                    <a:bodyPr/>
                    <a:lstStyle/>
                    <a:p>
                      <a:pPr indent="0" lvl="0" marL="0" rtl="0" algn="l">
                        <a:spcBef>
                          <a:spcPts val="0"/>
                        </a:spcBef>
                        <a:spcAft>
                          <a:spcPts val="0"/>
                        </a:spcAft>
                        <a:buNone/>
                      </a:pPr>
                      <a:r>
                        <a:rPr lang="fr" sz="1000">
                          <a:latin typeface="Karla"/>
                          <a:ea typeface="Karla"/>
                          <a:cs typeface="Karla"/>
                          <a:sym typeface="Karla"/>
                        </a:rPr>
                        <a:t>Outils </a:t>
                      </a:r>
                      <a:endParaRPr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Impact </a:t>
                      </a:r>
                      <a:endParaRPr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Limites </a:t>
                      </a:r>
                      <a:endParaRPr sz="10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1000">
                          <a:latin typeface="Karla"/>
                          <a:ea typeface="Karla"/>
                          <a:cs typeface="Karla"/>
                          <a:sym typeface="Karla"/>
                        </a:rPr>
                        <a:t>Perspectives </a:t>
                      </a:r>
                      <a:endParaRPr sz="1000">
                        <a:latin typeface="Karla"/>
                        <a:ea typeface="Karla"/>
                        <a:cs typeface="Karla"/>
                        <a:sym typeface="Karla"/>
                      </a:endParaRPr>
                    </a:p>
                  </a:txBody>
                  <a:tcPr marT="91425" marB="91425" marR="91425" marL="91425"/>
                </a:tc>
              </a:tr>
              <a:tr h="1044800">
                <a:tc>
                  <a:txBody>
                    <a:bodyPr/>
                    <a:lstStyle/>
                    <a:p>
                      <a:pPr indent="0" lvl="0" marL="0" rtl="0" algn="l">
                        <a:spcBef>
                          <a:spcPts val="0"/>
                        </a:spcBef>
                        <a:spcAft>
                          <a:spcPts val="0"/>
                        </a:spcAft>
                        <a:buNone/>
                      </a:pPr>
                      <a:r>
                        <a:rPr lang="fr" sz="900">
                          <a:latin typeface="Karla"/>
                          <a:ea typeface="Karla"/>
                          <a:cs typeface="Karla"/>
                          <a:sym typeface="Karla"/>
                        </a:rPr>
                        <a:t>La labellisation et les standards </a:t>
                      </a:r>
                      <a:endParaRPr sz="900">
                        <a:latin typeface="Karla"/>
                        <a:ea typeface="Karla"/>
                        <a:cs typeface="Karla"/>
                        <a:sym typeface="Karla"/>
                      </a:endParaRPr>
                    </a:p>
                  </a:txBody>
                  <a:tcPr marT="91425" marB="91425" marR="91425" marL="91425"/>
                </a:tc>
                <a:tc>
                  <a:txBody>
                    <a:bodyPr/>
                    <a:lstStyle/>
                    <a:p>
                      <a:pPr indent="-152400" lvl="0" marL="179999" rtl="0" algn="l">
                        <a:spcBef>
                          <a:spcPts val="0"/>
                        </a:spcBef>
                        <a:spcAft>
                          <a:spcPts val="0"/>
                        </a:spcAft>
                        <a:buSzPts val="900"/>
                        <a:buFont typeface="Karla"/>
                        <a:buChar char="●"/>
                      </a:pPr>
                      <a:r>
                        <a:rPr lang="fr" sz="900">
                          <a:latin typeface="Karla"/>
                          <a:ea typeface="Karla"/>
                          <a:cs typeface="Karla"/>
                          <a:sym typeface="Karla"/>
                        </a:rPr>
                        <a:t>Incitation principale pour faire bouger l’égalité de genre </a:t>
                      </a:r>
                      <a:endParaRPr sz="900">
                        <a:latin typeface="Karla"/>
                        <a:ea typeface="Karla"/>
                        <a:cs typeface="Karla"/>
                        <a:sym typeface="Karla"/>
                      </a:endParaRPr>
                    </a:p>
                    <a:p>
                      <a:pPr indent="0" lvl="0" marL="0" rtl="0" algn="l">
                        <a:spcBef>
                          <a:spcPts val="0"/>
                        </a:spcBef>
                        <a:spcAft>
                          <a:spcPts val="0"/>
                        </a:spcAft>
                        <a:buNone/>
                      </a:pPr>
                      <a:r>
                        <a:rPr lang="fr" sz="900">
                          <a:latin typeface="Karla"/>
                          <a:ea typeface="Karla"/>
                          <a:cs typeface="Karla"/>
                          <a:sym typeface="Karla"/>
                        </a:rPr>
                        <a:t>⇒ Augmentation du nombre de femmes membres et aux CA </a:t>
                      </a:r>
                      <a:endParaRPr sz="900">
                        <a:latin typeface="Karla"/>
                        <a:ea typeface="Karla"/>
                        <a:cs typeface="Karla"/>
                        <a:sym typeface="Karla"/>
                      </a:endParaRPr>
                    </a:p>
                    <a:p>
                      <a:pPr indent="-152400" lvl="0" marL="179999" rtl="0" algn="l">
                        <a:spcBef>
                          <a:spcPts val="0"/>
                        </a:spcBef>
                        <a:spcAft>
                          <a:spcPts val="0"/>
                        </a:spcAft>
                        <a:buSzPts val="900"/>
                        <a:buFont typeface="Karla"/>
                        <a:buChar char="●"/>
                      </a:pPr>
                      <a:r>
                        <a:rPr lang="fr" sz="900">
                          <a:latin typeface="Karla"/>
                          <a:ea typeface="Karla"/>
                          <a:cs typeface="Karla"/>
                          <a:sym typeface="Karla"/>
                        </a:rPr>
                        <a:t>Politiques &amp; comité  genre, principes anti-discrimination</a:t>
                      </a:r>
                      <a:endParaRPr sz="900">
                        <a:latin typeface="Karla"/>
                        <a:ea typeface="Karla"/>
                        <a:cs typeface="Karla"/>
                        <a:sym typeface="Karla"/>
                      </a:endParaRPr>
                    </a:p>
                  </a:txBody>
                  <a:tcPr marT="91425" marB="91425" marR="91425" marL="91425"/>
                </a:tc>
                <a:tc>
                  <a:txBody>
                    <a:bodyPr/>
                    <a:lstStyle/>
                    <a:p>
                      <a:pPr indent="-152400" lvl="0" marL="179999" rtl="0" algn="l">
                        <a:spcBef>
                          <a:spcPts val="0"/>
                        </a:spcBef>
                        <a:spcAft>
                          <a:spcPts val="0"/>
                        </a:spcAft>
                        <a:buSzPts val="900"/>
                        <a:buFont typeface="Karla"/>
                        <a:buChar char="●"/>
                      </a:pPr>
                      <a:r>
                        <a:rPr lang="fr" sz="900">
                          <a:latin typeface="Karla"/>
                          <a:ea typeface="Karla"/>
                          <a:cs typeface="Karla"/>
                          <a:sym typeface="Karla"/>
                        </a:rPr>
                        <a:t>Effet transformatif limité</a:t>
                      </a:r>
                      <a:r>
                        <a:rPr lang="fr" sz="900">
                          <a:latin typeface="Karla"/>
                          <a:ea typeface="Karla"/>
                          <a:cs typeface="Karla"/>
                          <a:sym typeface="Karla"/>
                        </a:rPr>
                        <a:t> car l’impulsion reste ancrées dans des incitations extérieurs  </a:t>
                      </a:r>
                      <a:endParaRPr sz="900">
                        <a:latin typeface="Karla"/>
                        <a:ea typeface="Karla"/>
                        <a:cs typeface="Karla"/>
                        <a:sym typeface="Karla"/>
                      </a:endParaRPr>
                    </a:p>
                    <a:p>
                      <a:pPr indent="-152400" lvl="0" marL="179999" rtl="0" algn="l">
                        <a:spcBef>
                          <a:spcPts val="0"/>
                        </a:spcBef>
                        <a:spcAft>
                          <a:spcPts val="0"/>
                        </a:spcAft>
                        <a:buSzPts val="900"/>
                        <a:buFont typeface="Karla"/>
                        <a:buChar char="●"/>
                      </a:pPr>
                      <a:r>
                        <a:rPr lang="fr" sz="900">
                          <a:latin typeface="Karla"/>
                          <a:ea typeface="Karla"/>
                          <a:cs typeface="Karla"/>
                          <a:sym typeface="Karla"/>
                        </a:rPr>
                        <a:t>En dehors du genre et des jeunes, on est surtout sur des déclarations de principe </a:t>
                      </a:r>
                      <a:endParaRPr sz="900">
                        <a:latin typeface="Karla"/>
                        <a:ea typeface="Karla"/>
                        <a:cs typeface="Karla"/>
                        <a:sym typeface="Karla"/>
                      </a:endParaRPr>
                    </a:p>
                    <a:p>
                      <a:pPr indent="-152400" lvl="0" marL="179999" rtl="0" algn="l">
                        <a:spcBef>
                          <a:spcPts val="0"/>
                        </a:spcBef>
                        <a:spcAft>
                          <a:spcPts val="0"/>
                        </a:spcAft>
                        <a:buSzPts val="900"/>
                        <a:buFont typeface="Karla"/>
                        <a:buChar char="●"/>
                      </a:pPr>
                      <a:r>
                        <a:rPr lang="fr" sz="900">
                          <a:latin typeface="Karla"/>
                          <a:ea typeface="Karla"/>
                          <a:cs typeface="Karla"/>
                          <a:sym typeface="Karla"/>
                        </a:rPr>
                        <a:t>Paraît moins contraignant que les critères environnementaux</a:t>
                      </a:r>
                      <a:endParaRPr sz="9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900">
                          <a:solidFill>
                            <a:schemeClr val="dk1"/>
                          </a:solidFill>
                          <a:latin typeface="Karla"/>
                          <a:ea typeface="Karla"/>
                          <a:cs typeface="Karla"/>
                          <a:sym typeface="Karla"/>
                        </a:rPr>
                        <a:t>Ces standards sont de vrais incitations, en les rendant plus concrets et transformatifs, ils peuvent avoir un vrai impact sur les communautés. </a:t>
                      </a:r>
                      <a:endParaRPr sz="900">
                        <a:solidFill>
                          <a:schemeClr val="dk1"/>
                        </a:solidFill>
                        <a:latin typeface="Karla"/>
                        <a:ea typeface="Karla"/>
                        <a:cs typeface="Karla"/>
                        <a:sym typeface="Karla"/>
                      </a:endParaRPr>
                    </a:p>
                    <a:p>
                      <a:pPr indent="0" lvl="0" marL="0" rtl="0" algn="l">
                        <a:spcBef>
                          <a:spcPts val="0"/>
                        </a:spcBef>
                        <a:spcAft>
                          <a:spcPts val="0"/>
                        </a:spcAft>
                        <a:buNone/>
                      </a:pPr>
                      <a:r>
                        <a:rPr lang="fr" sz="900">
                          <a:solidFill>
                            <a:schemeClr val="dk1"/>
                          </a:solidFill>
                          <a:latin typeface="Karla"/>
                          <a:ea typeface="Karla"/>
                          <a:cs typeface="Karla"/>
                          <a:sym typeface="Karla"/>
                        </a:rPr>
                        <a:t>Rendre toujours plus visibles ces </a:t>
                      </a:r>
                      <a:r>
                        <a:rPr lang="fr" sz="900">
                          <a:solidFill>
                            <a:schemeClr val="dk1"/>
                          </a:solidFill>
                          <a:latin typeface="Karla"/>
                          <a:ea typeface="Karla"/>
                          <a:cs typeface="Karla"/>
                          <a:sym typeface="Karla"/>
                        </a:rPr>
                        <a:t>incitations</a:t>
                      </a:r>
                      <a:r>
                        <a:rPr lang="fr" sz="900">
                          <a:solidFill>
                            <a:schemeClr val="dk1"/>
                          </a:solidFill>
                          <a:latin typeface="Karla"/>
                          <a:ea typeface="Karla"/>
                          <a:cs typeface="Karla"/>
                          <a:sym typeface="Karla"/>
                        </a:rPr>
                        <a:t> pour les gouvernants a de vrais impacts transformatifs </a:t>
                      </a:r>
                      <a:endParaRPr sz="900">
                        <a:latin typeface="Karla"/>
                        <a:ea typeface="Karla"/>
                        <a:cs typeface="Karla"/>
                        <a:sym typeface="Karla"/>
                      </a:endParaRPr>
                    </a:p>
                  </a:txBody>
                  <a:tcPr marT="91425" marB="91425" marR="91425" marL="91425"/>
                </a:tc>
              </a:tr>
              <a:tr h="902325">
                <a:tc>
                  <a:txBody>
                    <a:bodyPr/>
                    <a:lstStyle/>
                    <a:p>
                      <a:pPr indent="0" lvl="0" marL="0" rtl="0" algn="l">
                        <a:spcBef>
                          <a:spcPts val="0"/>
                        </a:spcBef>
                        <a:spcAft>
                          <a:spcPts val="0"/>
                        </a:spcAft>
                        <a:buNone/>
                      </a:pPr>
                      <a:r>
                        <a:rPr lang="fr" sz="900">
                          <a:latin typeface="Karla"/>
                          <a:ea typeface="Karla"/>
                          <a:cs typeface="Karla"/>
                          <a:sym typeface="Karla"/>
                        </a:rPr>
                        <a:t>Le prix minimum garanti</a:t>
                      </a:r>
                      <a:endParaRPr sz="900">
                        <a:latin typeface="Karla"/>
                        <a:ea typeface="Karla"/>
                        <a:cs typeface="Karla"/>
                        <a:sym typeface="Karla"/>
                      </a:endParaRPr>
                    </a:p>
                  </a:txBody>
                  <a:tcPr marT="91425" marB="91425" marR="91425" marL="91425"/>
                </a:tc>
                <a:tc>
                  <a:txBody>
                    <a:bodyPr/>
                    <a:lstStyle/>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Stabilise des fluctuations de prix qui pourraient exacerber les inégalités </a:t>
                      </a:r>
                      <a:endParaRPr sz="900">
                        <a:solidFill>
                          <a:schemeClr val="dk1"/>
                        </a:solidFill>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Mécanisme qui inspire des changement systémique (ex. DRD)</a:t>
                      </a:r>
                      <a:endParaRPr sz="900">
                        <a:latin typeface="Karla"/>
                        <a:ea typeface="Karla"/>
                        <a:cs typeface="Karla"/>
                        <a:sym typeface="Karla"/>
                      </a:endParaRPr>
                    </a:p>
                  </a:txBody>
                  <a:tcPr marT="91425" marB="91425" marR="91425" marL="91425"/>
                </a:tc>
                <a:tc>
                  <a:txBody>
                    <a:bodyPr/>
                    <a:lstStyle/>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Ne permet pas aux producteurs.rices de sortir de la pauvreté </a:t>
                      </a:r>
                      <a:endParaRPr sz="900">
                        <a:solidFill>
                          <a:schemeClr val="dk1"/>
                        </a:solidFill>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Des coûts de production semblent invisibiliser (travail des femmes) </a:t>
                      </a:r>
                      <a:endParaRPr sz="900">
                        <a:latin typeface="Karla"/>
                        <a:ea typeface="Karla"/>
                        <a:cs typeface="Karla"/>
                        <a:sym typeface="Karla"/>
                      </a:endParaRPr>
                    </a:p>
                  </a:txBody>
                  <a:tcPr marT="91425" marB="91425" marR="91425" marL="91425"/>
                </a:tc>
                <a:tc>
                  <a:txBody>
                    <a:bodyPr/>
                    <a:lstStyle/>
                    <a:p>
                      <a:pPr indent="0" lvl="0" marL="0" rtl="0" algn="l">
                        <a:spcBef>
                          <a:spcPts val="0"/>
                        </a:spcBef>
                        <a:spcAft>
                          <a:spcPts val="0"/>
                        </a:spcAft>
                        <a:buNone/>
                      </a:pPr>
                      <a:r>
                        <a:rPr lang="fr" sz="900">
                          <a:latin typeface="Karla"/>
                          <a:ea typeface="Karla"/>
                          <a:cs typeface="Karla"/>
                          <a:sym typeface="Karla"/>
                        </a:rPr>
                        <a:t>Pourrait être un outil puissant de lutte contre la précarité et de changement systémique </a:t>
                      </a:r>
                      <a:r>
                        <a:rPr lang="fr" sz="900">
                          <a:latin typeface="Karla"/>
                          <a:ea typeface="Karla"/>
                          <a:cs typeface="Karla"/>
                          <a:sym typeface="Karla"/>
                        </a:rPr>
                        <a:t>s'il</a:t>
                      </a:r>
                      <a:r>
                        <a:rPr lang="fr" sz="900">
                          <a:latin typeface="Karla"/>
                          <a:ea typeface="Karla"/>
                          <a:cs typeface="Karla"/>
                          <a:sym typeface="Karla"/>
                        </a:rPr>
                        <a:t> tenait compte de l’ensemble des coûts de production et permettait de mieux répartir la valeur des filières. </a:t>
                      </a:r>
                      <a:endParaRPr sz="900">
                        <a:latin typeface="Karla"/>
                        <a:ea typeface="Karla"/>
                        <a:cs typeface="Karla"/>
                        <a:sym typeface="Karla"/>
                      </a:endParaRPr>
                    </a:p>
                  </a:txBody>
                  <a:tcPr marT="91425" marB="91425" marR="91425" marL="91425"/>
                </a:tc>
              </a:tr>
              <a:tr h="1329750">
                <a:tc>
                  <a:txBody>
                    <a:bodyPr/>
                    <a:lstStyle/>
                    <a:p>
                      <a:pPr indent="0" lvl="0" marL="0" rtl="0" algn="l">
                        <a:spcBef>
                          <a:spcPts val="0"/>
                        </a:spcBef>
                        <a:spcAft>
                          <a:spcPts val="0"/>
                        </a:spcAft>
                        <a:buNone/>
                      </a:pPr>
                      <a:r>
                        <a:rPr lang="fr" sz="900">
                          <a:latin typeface="Karla"/>
                          <a:ea typeface="Karla"/>
                          <a:cs typeface="Karla"/>
                          <a:sym typeface="Karla"/>
                        </a:rPr>
                        <a:t>Les primes de développement</a:t>
                      </a:r>
                      <a:endParaRPr sz="900">
                        <a:latin typeface="Karla"/>
                        <a:ea typeface="Karla"/>
                        <a:cs typeface="Karla"/>
                        <a:sym typeface="Karla"/>
                      </a:endParaRPr>
                    </a:p>
                  </a:txBody>
                  <a:tcPr marT="91425" marB="91425" marR="91425" marL="91425"/>
                </a:tc>
                <a:tc>
                  <a:txBody>
                    <a:bodyPr/>
                    <a:lstStyle/>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Des projets intéressants sur l’égalité de genre ont été développés </a:t>
                      </a:r>
                      <a:endParaRPr sz="900">
                        <a:solidFill>
                          <a:schemeClr val="dk1"/>
                        </a:solidFill>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Liberté d’utilisation peut permettre de penser des actions proches des besoins</a:t>
                      </a:r>
                      <a:endParaRPr sz="900">
                        <a:solidFill>
                          <a:schemeClr val="dk1"/>
                        </a:solidFill>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Permet également une redistribution de la valeur aux producteurs</a:t>
                      </a:r>
                      <a:r>
                        <a:rPr lang="fr" sz="900">
                          <a:solidFill>
                            <a:schemeClr val="dk1"/>
                          </a:solidFill>
                          <a:latin typeface="Karla"/>
                          <a:ea typeface="Karla"/>
                          <a:cs typeface="Karla"/>
                          <a:sym typeface="Karla"/>
                        </a:rPr>
                        <a:t>.rices </a:t>
                      </a:r>
                      <a:endParaRPr sz="900">
                        <a:solidFill>
                          <a:schemeClr val="dk1"/>
                        </a:solidFill>
                        <a:latin typeface="Karla"/>
                        <a:ea typeface="Karla"/>
                        <a:cs typeface="Karla"/>
                        <a:sym typeface="Karla"/>
                      </a:endParaRPr>
                    </a:p>
                  </a:txBody>
                  <a:tcPr marT="91425" marB="91425" marR="91425" marL="91425"/>
                </a:tc>
                <a:tc>
                  <a:txBody>
                    <a:bodyPr/>
                    <a:lstStyle/>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L’utilisation de ces primes est décidé par des CA et représentants encore très masculins </a:t>
                      </a:r>
                      <a:endParaRPr sz="900">
                        <a:solidFill>
                          <a:schemeClr val="dk1"/>
                        </a:solidFill>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Certaines de ces primes sont utilisés pour payer les frais de </a:t>
                      </a:r>
                      <a:r>
                        <a:rPr lang="fr" sz="900">
                          <a:solidFill>
                            <a:schemeClr val="dk1"/>
                          </a:solidFill>
                          <a:latin typeface="Karla"/>
                          <a:ea typeface="Karla"/>
                          <a:cs typeface="Karla"/>
                          <a:sym typeface="Karla"/>
                        </a:rPr>
                        <a:t>labellisation</a:t>
                      </a:r>
                      <a:r>
                        <a:rPr lang="fr" sz="900">
                          <a:solidFill>
                            <a:schemeClr val="dk1"/>
                          </a:solidFill>
                          <a:latin typeface="Karla"/>
                          <a:ea typeface="Karla"/>
                          <a:cs typeface="Karla"/>
                          <a:sym typeface="Karla"/>
                        </a:rPr>
                        <a:t>, la mise en conformité</a:t>
                      </a:r>
                      <a:endParaRPr sz="900">
                        <a:solidFill>
                          <a:schemeClr val="dk1"/>
                        </a:solidFill>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Peu d’impact sur l’effet redistributif au sein des coopératives, les prime CE étant versés aux membres de la coopérative et donc majoritairement des hommes</a:t>
                      </a:r>
                      <a:endParaRPr sz="900">
                        <a:solidFill>
                          <a:schemeClr val="dk1"/>
                        </a:solidFill>
                        <a:latin typeface="Karla"/>
                        <a:ea typeface="Karla"/>
                        <a:cs typeface="Karla"/>
                        <a:sym typeface="Karl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fr" sz="900">
                          <a:solidFill>
                            <a:schemeClr val="dk1"/>
                          </a:solidFill>
                          <a:latin typeface="Karla"/>
                          <a:ea typeface="Karla"/>
                          <a:cs typeface="Karla"/>
                          <a:sym typeface="Karla"/>
                        </a:rPr>
                        <a:t>Un afflux financier avec un potentiel d’impact très fort sur les inégalités si le mécanisme de prise de décision </a:t>
                      </a:r>
                      <a:r>
                        <a:rPr lang="fr" sz="900">
                          <a:solidFill>
                            <a:schemeClr val="dk1"/>
                          </a:solidFill>
                          <a:latin typeface="Karla"/>
                          <a:ea typeface="Karla"/>
                          <a:cs typeface="Karla"/>
                          <a:sym typeface="Karla"/>
                        </a:rPr>
                        <a:t>quant</a:t>
                      </a:r>
                      <a:r>
                        <a:rPr lang="fr" sz="900">
                          <a:solidFill>
                            <a:schemeClr val="dk1"/>
                          </a:solidFill>
                          <a:latin typeface="Karla"/>
                          <a:ea typeface="Karla"/>
                          <a:cs typeface="Karla"/>
                          <a:sym typeface="Karla"/>
                        </a:rPr>
                        <a:t> à son utilisation était vraiment représentatif </a:t>
                      </a:r>
                      <a:endParaRPr sz="900">
                        <a:solidFill>
                          <a:schemeClr val="dk1"/>
                        </a:solidFill>
                        <a:latin typeface="Karla"/>
                        <a:ea typeface="Karla"/>
                        <a:cs typeface="Karla"/>
                        <a:sym typeface="Karla"/>
                      </a:endParaRPr>
                    </a:p>
                    <a:p>
                      <a:pPr indent="0" lvl="0" marL="0" rtl="0" algn="l">
                        <a:spcBef>
                          <a:spcPts val="0"/>
                        </a:spcBef>
                        <a:spcAft>
                          <a:spcPts val="0"/>
                        </a:spcAft>
                        <a:buNone/>
                      </a:pPr>
                      <a:r>
                        <a:t/>
                      </a:r>
                      <a:endParaRPr sz="900">
                        <a:latin typeface="Karla"/>
                        <a:ea typeface="Karla"/>
                        <a:cs typeface="Karla"/>
                        <a:sym typeface="Karla"/>
                      </a:endParaRPr>
                    </a:p>
                  </a:txBody>
                  <a:tcPr marT="91425" marB="91425" marR="91425" marL="91425"/>
                </a:tc>
              </a:tr>
            </a:tbl>
          </a:graphicData>
        </a:graphic>
      </p:graphicFrame>
      <p:sp>
        <p:nvSpPr>
          <p:cNvPr id="498" name="Google Shape;498;p45"/>
          <p:cNvSpPr/>
          <p:nvPr/>
        </p:nvSpPr>
        <p:spPr>
          <a:xfrm>
            <a:off x="0" y="-9350"/>
            <a:ext cx="9144000" cy="11019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45"/>
          <p:cNvSpPr/>
          <p:nvPr/>
        </p:nvSpPr>
        <p:spPr>
          <a:xfrm>
            <a:off x="0" y="-9350"/>
            <a:ext cx="9144000" cy="6171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45"/>
          <p:cNvSpPr txBox="1"/>
          <p:nvPr/>
        </p:nvSpPr>
        <p:spPr>
          <a:xfrm>
            <a:off x="271300" y="104500"/>
            <a:ext cx="67404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fr" sz="1800">
                <a:solidFill>
                  <a:schemeClr val="lt1"/>
                </a:solidFill>
                <a:latin typeface="Anton"/>
                <a:ea typeface="Anton"/>
                <a:cs typeface="Anton"/>
                <a:sym typeface="Anton"/>
              </a:rPr>
              <a:t>Le Commerce </a:t>
            </a:r>
            <a:r>
              <a:rPr lang="fr" sz="1800">
                <a:solidFill>
                  <a:schemeClr val="lt1"/>
                </a:solidFill>
                <a:latin typeface="Anton"/>
                <a:ea typeface="Anton"/>
                <a:cs typeface="Anton"/>
                <a:sym typeface="Anton"/>
              </a:rPr>
              <a:t>Équitable</a:t>
            </a:r>
            <a:r>
              <a:rPr lang="fr" sz="1800">
                <a:solidFill>
                  <a:schemeClr val="lt1"/>
                </a:solidFill>
                <a:latin typeface="Anton"/>
                <a:ea typeface="Anton"/>
                <a:cs typeface="Anton"/>
                <a:sym typeface="Anton"/>
              </a:rPr>
              <a:t>, Impact &amp; Perspective </a:t>
            </a:r>
            <a:endParaRPr sz="1800">
              <a:solidFill>
                <a:schemeClr val="lt1"/>
              </a:solidFill>
              <a:latin typeface="Anton"/>
              <a:ea typeface="Anton"/>
              <a:cs typeface="Anton"/>
              <a:sym typeface="Anton"/>
            </a:endParaRPr>
          </a:p>
        </p:txBody>
      </p:sp>
      <p:sp>
        <p:nvSpPr>
          <p:cNvPr id="501" name="Google Shape;501;p45"/>
          <p:cNvSpPr txBox="1"/>
          <p:nvPr/>
        </p:nvSpPr>
        <p:spPr>
          <a:xfrm>
            <a:off x="366188" y="650425"/>
            <a:ext cx="85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dk1"/>
                </a:solidFill>
                <a:latin typeface="Karla"/>
                <a:ea typeface="Karla"/>
                <a:cs typeface="Karla"/>
                <a:sym typeface="Karla"/>
              </a:rPr>
              <a:t>Les outils du Commerce </a:t>
            </a:r>
            <a:r>
              <a:rPr b="1" lang="fr">
                <a:solidFill>
                  <a:schemeClr val="dk1"/>
                </a:solidFill>
                <a:latin typeface="Karla"/>
                <a:ea typeface="Karla"/>
                <a:cs typeface="Karla"/>
                <a:sym typeface="Karla"/>
              </a:rPr>
              <a:t>Équitable</a:t>
            </a:r>
            <a:endParaRPr b="1">
              <a:solidFill>
                <a:schemeClr val="dk1"/>
              </a:solidFill>
              <a:latin typeface="Karla"/>
              <a:ea typeface="Karla"/>
              <a:cs typeface="Karla"/>
              <a:sym typeface="Karl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46"/>
          <p:cNvSpPr/>
          <p:nvPr/>
        </p:nvSpPr>
        <p:spPr>
          <a:xfrm>
            <a:off x="0" y="-9350"/>
            <a:ext cx="9144000" cy="17595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46"/>
          <p:cNvSpPr/>
          <p:nvPr/>
        </p:nvSpPr>
        <p:spPr>
          <a:xfrm>
            <a:off x="0" y="-9350"/>
            <a:ext cx="9144000" cy="6171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46"/>
          <p:cNvSpPr txBox="1"/>
          <p:nvPr/>
        </p:nvSpPr>
        <p:spPr>
          <a:xfrm>
            <a:off x="271300" y="104500"/>
            <a:ext cx="67404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fr" sz="1800">
                <a:solidFill>
                  <a:schemeClr val="lt1"/>
                </a:solidFill>
                <a:latin typeface="Anton"/>
                <a:ea typeface="Anton"/>
                <a:cs typeface="Anton"/>
                <a:sym typeface="Anton"/>
              </a:rPr>
              <a:t>Le Commerce Équitable, Impact &amp; Perspective </a:t>
            </a:r>
            <a:endParaRPr sz="1800">
              <a:solidFill>
                <a:schemeClr val="lt1"/>
              </a:solidFill>
              <a:latin typeface="Anton"/>
              <a:ea typeface="Anton"/>
              <a:cs typeface="Anton"/>
              <a:sym typeface="Anton"/>
            </a:endParaRPr>
          </a:p>
        </p:txBody>
      </p:sp>
      <p:sp>
        <p:nvSpPr>
          <p:cNvPr id="509" name="Google Shape;509;p46"/>
          <p:cNvSpPr txBox="1"/>
          <p:nvPr/>
        </p:nvSpPr>
        <p:spPr>
          <a:xfrm>
            <a:off x="366200" y="650425"/>
            <a:ext cx="8257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
                <a:solidFill>
                  <a:schemeClr val="dk1"/>
                </a:solidFill>
                <a:latin typeface="Karla"/>
                <a:ea typeface="Karla"/>
                <a:cs typeface="Karla"/>
                <a:sym typeface="Karla"/>
              </a:rPr>
              <a:t>Un</a:t>
            </a:r>
            <a:r>
              <a:rPr b="1" lang="fr">
                <a:solidFill>
                  <a:schemeClr val="dk1"/>
                </a:solidFill>
                <a:latin typeface="Karla"/>
                <a:ea typeface="Karla"/>
                <a:cs typeface="Karla"/>
                <a:sym typeface="Karla"/>
              </a:rPr>
              <a:t> cadre qui ouvre la voie à plus d’équité et d’inclusion mais qui ne garantit pas encore la transformation inclusive des chaîne de valeur  </a:t>
            </a:r>
            <a:endParaRPr b="1">
              <a:solidFill>
                <a:schemeClr val="dk1"/>
              </a:solidFill>
              <a:latin typeface="Karla"/>
              <a:ea typeface="Karla"/>
              <a:cs typeface="Karla"/>
              <a:sym typeface="Karla"/>
            </a:endParaRPr>
          </a:p>
          <a:p>
            <a:pPr indent="0" lvl="0" marL="0" rtl="0" algn="l">
              <a:spcBef>
                <a:spcPts val="0"/>
              </a:spcBef>
              <a:spcAft>
                <a:spcPts val="0"/>
              </a:spcAft>
              <a:buNone/>
            </a:pPr>
            <a:r>
              <a:t/>
            </a:r>
            <a:endParaRPr b="1">
              <a:solidFill>
                <a:schemeClr val="dk1"/>
              </a:solidFill>
              <a:latin typeface="Karla"/>
              <a:ea typeface="Karla"/>
              <a:cs typeface="Karla"/>
              <a:sym typeface="Karla"/>
            </a:endParaRPr>
          </a:p>
        </p:txBody>
      </p:sp>
      <p:sp>
        <p:nvSpPr>
          <p:cNvPr id="510" name="Google Shape;510;p46"/>
          <p:cNvSpPr txBox="1"/>
          <p:nvPr/>
        </p:nvSpPr>
        <p:spPr>
          <a:xfrm>
            <a:off x="338800" y="1160950"/>
            <a:ext cx="82845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fr" sz="1000">
                <a:solidFill>
                  <a:schemeClr val="dk1"/>
                </a:solidFill>
                <a:latin typeface="Karla"/>
                <a:ea typeface="Karla"/>
                <a:cs typeface="Karla"/>
                <a:sym typeface="Karla"/>
              </a:rPr>
              <a:t>“Le commerce équitable peut servir de zone de disponibilité sociale, qui sort un peu de la stricte logique concurrentielle et permet de créer une marge de manoeuvre pour tenter de corriger certaines inégalités structurelles”</a:t>
            </a:r>
            <a:endParaRPr i="1" sz="1000">
              <a:solidFill>
                <a:schemeClr val="dk1"/>
              </a:solidFill>
              <a:latin typeface="Karla"/>
              <a:ea typeface="Karla"/>
              <a:cs typeface="Karla"/>
              <a:sym typeface="Karla"/>
            </a:endParaRPr>
          </a:p>
        </p:txBody>
      </p:sp>
      <p:sp>
        <p:nvSpPr>
          <p:cNvPr id="511" name="Google Shape;511;p46"/>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12" name="Google Shape;512;p46"/>
          <p:cNvSpPr txBox="1"/>
          <p:nvPr/>
        </p:nvSpPr>
        <p:spPr>
          <a:xfrm>
            <a:off x="338800" y="1826225"/>
            <a:ext cx="5504400" cy="321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sz="1000">
                <a:solidFill>
                  <a:srgbClr val="D06350"/>
                </a:solidFill>
                <a:latin typeface="Karla"/>
                <a:ea typeface="Karla"/>
                <a:cs typeface="Karla"/>
                <a:sym typeface="Karla"/>
              </a:rPr>
              <a:t>Un potentiel historique du Commerce Équitable sur des changements systémique </a:t>
            </a:r>
            <a:endParaRPr b="1" sz="1000">
              <a:solidFill>
                <a:srgbClr val="D06350"/>
              </a:solidFill>
              <a:latin typeface="Karla"/>
              <a:ea typeface="Karla"/>
              <a:cs typeface="Karla"/>
              <a:sym typeface="Karla"/>
            </a:endParaRPr>
          </a:p>
          <a:p>
            <a:pPr indent="0" lvl="0" marL="0" rtl="0" algn="l">
              <a:lnSpc>
                <a:spcPct val="115000"/>
              </a:lnSpc>
              <a:spcBef>
                <a:spcPts val="1000"/>
              </a:spcBef>
              <a:spcAft>
                <a:spcPts val="0"/>
              </a:spcAft>
              <a:buNone/>
            </a:pPr>
            <a:r>
              <a:rPr lang="fr" sz="1000">
                <a:solidFill>
                  <a:schemeClr val="dk1"/>
                </a:solidFill>
                <a:latin typeface="Karla"/>
                <a:ea typeface="Karla"/>
                <a:cs typeface="Karla"/>
                <a:sym typeface="Karla"/>
              </a:rPr>
              <a:t>Historiquement, le Commerce Équitable</a:t>
            </a:r>
            <a:r>
              <a:rPr lang="fr" sz="1000" u="sng">
                <a:solidFill>
                  <a:schemeClr val="dk1"/>
                </a:solidFill>
                <a:latin typeface="Karla"/>
                <a:ea typeface="Karla"/>
                <a:cs typeface="Karla"/>
                <a:sym typeface="Karla"/>
              </a:rPr>
              <a:t> a permis des changements systémiques positifs</a:t>
            </a:r>
            <a:r>
              <a:rPr lang="fr" sz="1000">
                <a:solidFill>
                  <a:schemeClr val="dk1"/>
                </a:solidFill>
                <a:latin typeface="Karla"/>
                <a:ea typeface="Karla"/>
                <a:cs typeface="Karla"/>
                <a:sym typeface="Karla"/>
              </a:rPr>
              <a:t> : </a:t>
            </a:r>
            <a:endParaRPr sz="1000">
              <a:solidFill>
                <a:schemeClr val="dk1"/>
              </a:solidFill>
              <a:latin typeface="Karla"/>
              <a:ea typeface="Karla"/>
              <a:cs typeface="Karla"/>
              <a:sym typeface="Karla"/>
            </a:endParaRPr>
          </a:p>
          <a:p>
            <a:pPr indent="-292100" lvl="0" marL="457200" rtl="0" algn="l">
              <a:lnSpc>
                <a:spcPct val="115000"/>
              </a:lnSpc>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Sur les aspects sociaux, avec la question du travail des enfants et la fluctuation des prix à travers le prix minimum garanti </a:t>
            </a:r>
            <a:endParaRPr sz="1000">
              <a:solidFill>
                <a:schemeClr val="dk1"/>
              </a:solidFill>
              <a:latin typeface="Karla"/>
              <a:ea typeface="Karla"/>
              <a:cs typeface="Karla"/>
              <a:sym typeface="Karla"/>
            </a:endParaRPr>
          </a:p>
          <a:p>
            <a:pPr indent="-292100" lvl="0" marL="457200" rtl="0" algn="l">
              <a:lnSpc>
                <a:spcPct val="115000"/>
              </a:lnSpc>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Sur les aspects environnementaux, avec des coopératives qui sont déjà très en avance sur les enjeux de mise en conformité aux nouvelles normes nationales et internationales </a:t>
            </a:r>
            <a:endParaRPr sz="1000">
              <a:solidFill>
                <a:schemeClr val="dk1"/>
              </a:solidFill>
              <a:latin typeface="Karla"/>
              <a:ea typeface="Karla"/>
              <a:cs typeface="Karla"/>
              <a:sym typeface="Karla"/>
            </a:endParaRPr>
          </a:p>
          <a:p>
            <a:pPr indent="0" lvl="0" marL="0" rtl="0" algn="l">
              <a:lnSpc>
                <a:spcPct val="115000"/>
              </a:lnSpc>
              <a:spcBef>
                <a:spcPts val="0"/>
              </a:spcBef>
              <a:spcAft>
                <a:spcPts val="0"/>
              </a:spcAft>
              <a:buNone/>
            </a:pPr>
            <a:r>
              <a:t/>
            </a:r>
            <a:endParaRPr sz="800">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b="1" lang="fr" sz="1000">
                <a:solidFill>
                  <a:srgbClr val="D06350"/>
                </a:solidFill>
                <a:latin typeface="Karla"/>
                <a:ea typeface="Karla"/>
                <a:cs typeface="Karla"/>
                <a:sym typeface="Karla"/>
              </a:rPr>
              <a:t>Un travail amorcé mais incomplet sur le genre et l’inclusion social </a:t>
            </a:r>
            <a:endParaRPr b="1" sz="1000">
              <a:solidFill>
                <a:srgbClr val="D06350"/>
              </a:solidFill>
              <a:latin typeface="Karla"/>
              <a:ea typeface="Karla"/>
              <a:cs typeface="Karla"/>
              <a:sym typeface="Karla"/>
            </a:endParaRPr>
          </a:p>
          <a:p>
            <a:pPr indent="-292100" lvl="0" marL="457200" rtl="0" algn="l">
              <a:lnSpc>
                <a:spcPct val="115000"/>
              </a:lnSpc>
              <a:spcBef>
                <a:spcPts val="1000"/>
              </a:spcBef>
              <a:spcAft>
                <a:spcPts val="0"/>
              </a:spcAft>
              <a:buClr>
                <a:schemeClr val="dk1"/>
              </a:buClr>
              <a:buSzPts val="1000"/>
              <a:buFont typeface="Karla"/>
              <a:buChar char="●"/>
            </a:pPr>
            <a:r>
              <a:rPr lang="fr" sz="1000">
                <a:solidFill>
                  <a:schemeClr val="dk1"/>
                </a:solidFill>
                <a:latin typeface="Karla"/>
                <a:ea typeface="Karla"/>
                <a:cs typeface="Karla"/>
                <a:sym typeface="Karla"/>
              </a:rPr>
              <a:t>I</a:t>
            </a:r>
            <a:r>
              <a:rPr lang="fr" sz="1000">
                <a:solidFill>
                  <a:schemeClr val="dk1"/>
                </a:solidFill>
                <a:latin typeface="Karla"/>
                <a:ea typeface="Karla"/>
                <a:cs typeface="Karla"/>
                <a:sym typeface="Karla"/>
              </a:rPr>
              <a:t>mpacts indéniables notamment sur l'intégration des femmes dans les coopératives et leur montée en compétence </a:t>
            </a:r>
            <a:endParaRPr sz="1000">
              <a:solidFill>
                <a:schemeClr val="dk1"/>
              </a:solidFill>
              <a:latin typeface="Karla"/>
              <a:ea typeface="Karla"/>
              <a:cs typeface="Karla"/>
              <a:sym typeface="Karla"/>
            </a:endParaRPr>
          </a:p>
          <a:p>
            <a:pPr indent="-292100" lvl="0" marL="457200" rtl="0" algn="l">
              <a:lnSpc>
                <a:spcPct val="115000"/>
              </a:lnSpc>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MAIS pas encore les conditions d’une vraie transformation structurelle. Il n’efface pas les inégalités et rapports de domination au niveau systémique comme au niveau local</a:t>
            </a:r>
            <a:endParaRPr sz="1000">
              <a:solidFill>
                <a:schemeClr val="dk1"/>
              </a:solidFill>
              <a:latin typeface="Karla"/>
              <a:ea typeface="Karla"/>
              <a:cs typeface="Karla"/>
              <a:sym typeface="Karla"/>
            </a:endParaRPr>
          </a:p>
          <a:p>
            <a:pPr indent="-292100" lvl="0" marL="457200" rtl="0" algn="l">
              <a:lnSpc>
                <a:spcPct val="115000"/>
              </a:lnSpc>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La question de l’inclusion sociale reste encore à une échelle de principe énoncés comme sur la non-discrimination mais peu d’actions concrètes. </a:t>
            </a:r>
            <a:endParaRPr sz="1000">
              <a:solidFill>
                <a:schemeClr val="dk1"/>
              </a:solidFill>
              <a:latin typeface="Karla"/>
              <a:ea typeface="Karla"/>
              <a:cs typeface="Karla"/>
              <a:sym typeface="Karla"/>
            </a:endParaRPr>
          </a:p>
        </p:txBody>
      </p:sp>
      <p:pic>
        <p:nvPicPr>
          <p:cNvPr id="513" name="Google Shape;513;p46"/>
          <p:cNvPicPr preferRelativeResize="0"/>
          <p:nvPr/>
        </p:nvPicPr>
        <p:blipFill rotWithShape="1">
          <a:blip r:embed="rId3">
            <a:alphaModFix/>
          </a:blip>
          <a:srcRect b="0" l="30574" r="8871" t="0"/>
          <a:stretch/>
        </p:blipFill>
        <p:spPr>
          <a:xfrm>
            <a:off x="5979750" y="1665850"/>
            <a:ext cx="3158800" cy="3477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47"/>
          <p:cNvPicPr preferRelativeResize="0"/>
          <p:nvPr/>
        </p:nvPicPr>
        <p:blipFill rotWithShape="1">
          <a:blip r:embed="rId3">
            <a:alphaModFix/>
          </a:blip>
          <a:srcRect b="0" l="30574" r="8871" t="3521"/>
          <a:stretch/>
        </p:blipFill>
        <p:spPr>
          <a:xfrm>
            <a:off x="5979750" y="1788350"/>
            <a:ext cx="3158800" cy="3355150"/>
          </a:xfrm>
          <a:prstGeom prst="rect">
            <a:avLst/>
          </a:prstGeom>
          <a:noFill/>
          <a:ln>
            <a:noFill/>
          </a:ln>
        </p:spPr>
      </p:pic>
      <p:sp>
        <p:nvSpPr>
          <p:cNvPr id="519" name="Google Shape;519;p47"/>
          <p:cNvSpPr/>
          <p:nvPr/>
        </p:nvSpPr>
        <p:spPr>
          <a:xfrm>
            <a:off x="0" y="-9350"/>
            <a:ext cx="9144000" cy="17976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47"/>
          <p:cNvSpPr/>
          <p:nvPr/>
        </p:nvSpPr>
        <p:spPr>
          <a:xfrm>
            <a:off x="0" y="-9350"/>
            <a:ext cx="9144000" cy="6171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47"/>
          <p:cNvSpPr txBox="1"/>
          <p:nvPr/>
        </p:nvSpPr>
        <p:spPr>
          <a:xfrm>
            <a:off x="271300" y="104500"/>
            <a:ext cx="67404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fr" sz="1800">
                <a:solidFill>
                  <a:schemeClr val="lt1"/>
                </a:solidFill>
                <a:latin typeface="Anton"/>
                <a:ea typeface="Anton"/>
                <a:cs typeface="Anton"/>
                <a:sym typeface="Anton"/>
              </a:rPr>
              <a:t>Le Commerce Équitable, Impact &amp; Perspective </a:t>
            </a:r>
            <a:endParaRPr sz="1800">
              <a:solidFill>
                <a:schemeClr val="lt1"/>
              </a:solidFill>
              <a:latin typeface="Anton"/>
              <a:ea typeface="Anton"/>
              <a:cs typeface="Anton"/>
              <a:sym typeface="Anton"/>
            </a:endParaRPr>
          </a:p>
        </p:txBody>
      </p:sp>
      <p:sp>
        <p:nvSpPr>
          <p:cNvPr id="522" name="Google Shape;522;p47"/>
          <p:cNvSpPr txBox="1"/>
          <p:nvPr/>
        </p:nvSpPr>
        <p:spPr>
          <a:xfrm>
            <a:off x="271300" y="655550"/>
            <a:ext cx="8588400" cy="1132800"/>
          </a:xfrm>
          <a:prstGeom prst="rect">
            <a:avLst/>
          </a:prstGeom>
          <a:noFill/>
          <a:ln>
            <a:noFill/>
          </a:ln>
        </p:spPr>
        <p:txBody>
          <a:bodyPr anchorCtr="0" anchor="t" bIns="91425" lIns="91425" spcFirstLastPara="1" rIns="91425" wrap="square" tIns="91425">
            <a:spAutoFit/>
          </a:bodyPr>
          <a:lstStyle/>
          <a:p>
            <a:pPr indent="-165100" lvl="0" marL="179999" rtl="0" algn="l">
              <a:lnSpc>
                <a:spcPct val="115000"/>
              </a:lnSpc>
              <a:spcBef>
                <a:spcPts val="0"/>
              </a:spcBef>
              <a:spcAft>
                <a:spcPts val="0"/>
              </a:spcAft>
              <a:buClr>
                <a:schemeClr val="lt1"/>
              </a:buClr>
              <a:buSzPts val="1100"/>
              <a:buFont typeface="Karla"/>
              <a:buChar char="●"/>
            </a:pPr>
            <a:r>
              <a:rPr b="1" lang="fr" sz="1100">
                <a:solidFill>
                  <a:schemeClr val="dk1"/>
                </a:solidFill>
                <a:latin typeface="Karla"/>
                <a:ea typeface="Karla"/>
                <a:cs typeface="Karla"/>
                <a:sym typeface="Karla"/>
              </a:rPr>
              <a:t>L’écosystème du Commerce Équitable est un conglomérat d’acteurs, d’outils qui ensemble ont déjà et peuvent initier des changements. </a:t>
            </a:r>
            <a:endParaRPr b="1" sz="1100">
              <a:solidFill>
                <a:schemeClr val="dk1"/>
              </a:solidFill>
              <a:latin typeface="Karla"/>
              <a:ea typeface="Karla"/>
              <a:cs typeface="Karla"/>
              <a:sym typeface="Karla"/>
            </a:endParaRPr>
          </a:p>
          <a:p>
            <a:pPr indent="-165100" lvl="0" marL="179999" rtl="0" algn="l">
              <a:lnSpc>
                <a:spcPct val="115000"/>
              </a:lnSpc>
              <a:spcBef>
                <a:spcPts val="0"/>
              </a:spcBef>
              <a:spcAft>
                <a:spcPts val="0"/>
              </a:spcAft>
              <a:buClr>
                <a:schemeClr val="lt1"/>
              </a:buClr>
              <a:buSzPts val="1100"/>
              <a:buFont typeface="Karla"/>
              <a:buChar char="●"/>
            </a:pPr>
            <a:r>
              <a:rPr b="1" lang="fr" sz="1100">
                <a:solidFill>
                  <a:schemeClr val="dk1"/>
                </a:solidFill>
                <a:latin typeface="Karla"/>
                <a:ea typeface="Karla"/>
                <a:cs typeface="Karla"/>
                <a:sym typeface="Karla"/>
              </a:rPr>
              <a:t>Pour que ce soit le cas sur la question de l’égalité de genre et de l’inclusion sociale :</a:t>
            </a:r>
            <a:endParaRPr b="1" sz="1100">
              <a:solidFill>
                <a:schemeClr val="dk1"/>
              </a:solidFill>
              <a:latin typeface="Karla"/>
              <a:ea typeface="Karla"/>
              <a:cs typeface="Karla"/>
              <a:sym typeface="Karla"/>
            </a:endParaRPr>
          </a:p>
          <a:p>
            <a:pPr indent="-174625" lvl="1" marL="540000" rtl="0" algn="l">
              <a:lnSpc>
                <a:spcPct val="115000"/>
              </a:lnSpc>
              <a:spcBef>
                <a:spcPts val="0"/>
              </a:spcBef>
              <a:spcAft>
                <a:spcPts val="0"/>
              </a:spcAft>
              <a:buClr>
                <a:schemeClr val="lt1"/>
              </a:buClr>
              <a:buSzPts val="1100"/>
              <a:buFont typeface="Karla"/>
              <a:buChar char="○"/>
            </a:pPr>
            <a:r>
              <a:rPr b="1" lang="fr" sz="1100">
                <a:solidFill>
                  <a:schemeClr val="dk1"/>
                </a:solidFill>
                <a:latin typeface="Karla"/>
                <a:ea typeface="Karla"/>
                <a:cs typeface="Karla"/>
                <a:sym typeface="Karla"/>
              </a:rPr>
              <a:t>Mettre les questions d’inclusion au cœur de son fonctionnement  (acteurs / outils)  </a:t>
            </a:r>
            <a:endParaRPr b="1" sz="1100">
              <a:solidFill>
                <a:schemeClr val="dk1"/>
              </a:solidFill>
              <a:latin typeface="Karla"/>
              <a:ea typeface="Karla"/>
              <a:cs typeface="Karla"/>
              <a:sym typeface="Karla"/>
            </a:endParaRPr>
          </a:p>
          <a:p>
            <a:pPr indent="-174625" lvl="1" marL="540000" rtl="0" algn="l">
              <a:lnSpc>
                <a:spcPct val="115000"/>
              </a:lnSpc>
              <a:spcBef>
                <a:spcPts val="0"/>
              </a:spcBef>
              <a:spcAft>
                <a:spcPts val="0"/>
              </a:spcAft>
              <a:buClr>
                <a:schemeClr val="lt1"/>
              </a:buClr>
              <a:buSzPts val="1100"/>
              <a:buFont typeface="Karla"/>
              <a:buChar char="○"/>
            </a:pPr>
            <a:r>
              <a:rPr b="1" lang="fr" sz="1100">
                <a:solidFill>
                  <a:schemeClr val="dk1"/>
                </a:solidFill>
                <a:latin typeface="Karla"/>
                <a:ea typeface="Karla"/>
                <a:cs typeface="Karla"/>
                <a:sym typeface="Karla"/>
              </a:rPr>
              <a:t>Initier des actions à un niveau systémique (plaidoyer, acheteurs,..)</a:t>
            </a:r>
            <a:endParaRPr i="1" sz="1100">
              <a:solidFill>
                <a:schemeClr val="dk1"/>
              </a:solidFill>
              <a:latin typeface="Karla"/>
              <a:ea typeface="Karla"/>
              <a:cs typeface="Karla"/>
              <a:sym typeface="Karla"/>
            </a:endParaRPr>
          </a:p>
        </p:txBody>
      </p:sp>
      <p:sp>
        <p:nvSpPr>
          <p:cNvPr id="523" name="Google Shape;523;p47"/>
          <p:cNvSpPr txBox="1"/>
          <p:nvPr/>
        </p:nvSpPr>
        <p:spPr>
          <a:xfrm>
            <a:off x="318325" y="1905300"/>
            <a:ext cx="5367900" cy="314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sz="1100">
                <a:solidFill>
                  <a:srgbClr val="D06350"/>
                </a:solidFill>
                <a:latin typeface="Karla"/>
                <a:ea typeface="Karla"/>
                <a:cs typeface="Karla"/>
                <a:sym typeface="Karla"/>
              </a:rPr>
              <a:t>Accompagner la transformation inclusive des filières </a:t>
            </a:r>
            <a:endParaRPr b="1" sz="1100">
              <a:solidFill>
                <a:srgbClr val="D06350"/>
              </a:solidFill>
              <a:latin typeface="Karla"/>
              <a:ea typeface="Karla"/>
              <a:cs typeface="Karla"/>
              <a:sym typeface="Karla"/>
            </a:endParaRPr>
          </a:p>
          <a:p>
            <a:pPr indent="-260350" lvl="0" marL="360000" rtl="0" algn="l">
              <a:lnSpc>
                <a:spcPct val="115000"/>
              </a:lnSpc>
              <a:spcBef>
                <a:spcPts val="1000"/>
              </a:spcBef>
              <a:spcAft>
                <a:spcPts val="0"/>
              </a:spcAft>
              <a:buClr>
                <a:schemeClr val="dk1"/>
              </a:buClr>
              <a:buSzPts val="1100"/>
              <a:buFont typeface="Karla"/>
              <a:buChar char="●"/>
            </a:pPr>
            <a:r>
              <a:rPr lang="fr" sz="1100">
                <a:solidFill>
                  <a:schemeClr val="dk1"/>
                </a:solidFill>
                <a:latin typeface="Karla"/>
                <a:ea typeface="Karla"/>
                <a:cs typeface="Karla"/>
                <a:sym typeface="Karla"/>
              </a:rPr>
              <a:t>A un niveau filière : Penser une remise en cause des filières de rente structurellement inégalitaires </a:t>
            </a:r>
            <a:endParaRPr sz="1100">
              <a:solidFill>
                <a:schemeClr val="dk1"/>
              </a:solidFill>
              <a:latin typeface="Karla"/>
              <a:ea typeface="Karla"/>
              <a:cs typeface="Karla"/>
              <a:sym typeface="Karla"/>
            </a:endParaRPr>
          </a:p>
          <a:p>
            <a:pPr indent="-260350" lvl="1" marL="719999" rtl="0" algn="l">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Travailler sur le PMG pour visibiliser l’ensemble des coûts de production et permettre de mieux répartir la rente du cacao notamment </a:t>
            </a:r>
            <a:endParaRPr sz="1100">
              <a:solidFill>
                <a:schemeClr val="dk1"/>
              </a:solidFill>
              <a:latin typeface="Karla"/>
              <a:ea typeface="Karla"/>
              <a:cs typeface="Karla"/>
              <a:sym typeface="Karla"/>
            </a:endParaRPr>
          </a:p>
          <a:p>
            <a:pPr indent="-260350" lvl="1" marL="719999" rtl="0" algn="l">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Accompagner la relocalisation de la transformation au profit des acteurs.rices et populations locales </a:t>
            </a:r>
            <a:endParaRPr sz="1100">
              <a:solidFill>
                <a:schemeClr val="dk1"/>
              </a:solidFill>
              <a:latin typeface="Karla"/>
              <a:ea typeface="Karla"/>
              <a:cs typeface="Karla"/>
              <a:sym typeface="Karla"/>
            </a:endParaRPr>
          </a:p>
          <a:p>
            <a:pPr indent="-260350" lvl="1" marL="719999" rtl="0" algn="l">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Augmenter la taille du marché en CE </a:t>
            </a:r>
            <a:endParaRPr sz="1100">
              <a:solidFill>
                <a:schemeClr val="dk1"/>
              </a:solidFill>
              <a:latin typeface="Karla"/>
              <a:ea typeface="Karla"/>
              <a:cs typeface="Karla"/>
              <a:sym typeface="Karla"/>
            </a:endParaRPr>
          </a:p>
          <a:p>
            <a:pPr indent="-260350" lvl="0" marL="360000" rtl="0" algn="l">
              <a:lnSpc>
                <a:spcPct val="115000"/>
              </a:lnSpc>
              <a:spcBef>
                <a:spcPts val="1000"/>
              </a:spcBef>
              <a:spcAft>
                <a:spcPts val="0"/>
              </a:spcAft>
              <a:buClr>
                <a:schemeClr val="dk1"/>
              </a:buClr>
              <a:buSzPts val="1100"/>
              <a:buFont typeface="Karla"/>
              <a:buChar char="●"/>
            </a:pPr>
            <a:r>
              <a:rPr lang="fr" sz="1100">
                <a:solidFill>
                  <a:schemeClr val="dk1"/>
                </a:solidFill>
                <a:latin typeface="Karla"/>
                <a:ea typeface="Karla"/>
                <a:cs typeface="Karla"/>
                <a:sym typeface="Karla"/>
              </a:rPr>
              <a:t>Au niveau des acteurs : </a:t>
            </a:r>
            <a:endParaRPr sz="1100">
              <a:solidFill>
                <a:schemeClr val="dk1"/>
              </a:solidFill>
              <a:latin typeface="Karla"/>
              <a:ea typeface="Karla"/>
              <a:cs typeface="Karla"/>
              <a:sym typeface="Karla"/>
            </a:endParaRPr>
          </a:p>
          <a:p>
            <a:pPr indent="-260350" lvl="1" marL="719999" rtl="0" algn="l">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Sur les questions de genre, sortir d’une vision quantitative de l’égalité pour aller vers des approches plus transformatives  </a:t>
            </a:r>
            <a:endParaRPr sz="1100">
              <a:solidFill>
                <a:schemeClr val="dk1"/>
              </a:solidFill>
              <a:latin typeface="Karla"/>
              <a:ea typeface="Karla"/>
              <a:cs typeface="Karla"/>
              <a:sym typeface="Karla"/>
            </a:endParaRPr>
          </a:p>
          <a:p>
            <a:pPr indent="-260350" lvl="1" marL="719999" rtl="0" algn="l">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Sur l’inclusion sociale, transformer les principes en réalités, actions concrètes, en passant par le renforcement des acteurs sur ces enjeux</a:t>
            </a:r>
            <a:endParaRPr sz="1100">
              <a:solidFill>
                <a:schemeClr val="dk1"/>
              </a:solidFill>
              <a:latin typeface="Karla"/>
              <a:ea typeface="Karla"/>
              <a:cs typeface="Karla"/>
              <a:sym typeface="Karl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48"/>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529" name="Google Shape;529;p48" title="homme-flou-et-coup-moyen-de-feves-de-cacao.jpg"/>
          <p:cNvPicPr preferRelativeResize="0"/>
          <p:nvPr/>
        </p:nvPicPr>
        <p:blipFill rotWithShape="1">
          <a:blip r:embed="rId3">
            <a:alphaModFix/>
          </a:blip>
          <a:srcRect b="15189" l="0" r="0" t="0"/>
          <a:stretch/>
        </p:blipFill>
        <p:spPr>
          <a:xfrm>
            <a:off x="0" y="-25325"/>
            <a:ext cx="9144003" cy="5168825"/>
          </a:xfrm>
          <a:prstGeom prst="rect">
            <a:avLst/>
          </a:prstGeom>
          <a:noFill/>
          <a:ln>
            <a:noFill/>
          </a:ln>
        </p:spPr>
      </p:pic>
      <p:sp>
        <p:nvSpPr>
          <p:cNvPr id="530" name="Google Shape;530;p48"/>
          <p:cNvSpPr txBox="1"/>
          <p:nvPr/>
        </p:nvSpPr>
        <p:spPr>
          <a:xfrm>
            <a:off x="571500" y="4122800"/>
            <a:ext cx="80517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fr" sz="1800">
                <a:solidFill>
                  <a:schemeClr val="lt1"/>
                </a:solidFill>
                <a:latin typeface="Karla"/>
                <a:ea typeface="Karla"/>
                <a:cs typeface="Karla"/>
                <a:sym typeface="Karla"/>
              </a:rPr>
              <a:t>Les coopératives </a:t>
            </a:r>
            <a:endParaRPr b="1" sz="1800">
              <a:solidFill>
                <a:schemeClr val="lt1"/>
              </a:solidFill>
              <a:latin typeface="Karla"/>
              <a:ea typeface="Karla"/>
              <a:cs typeface="Karla"/>
              <a:sym typeface="Karla"/>
            </a:endParaRPr>
          </a:p>
        </p:txBody>
      </p:sp>
      <p:sp>
        <p:nvSpPr>
          <p:cNvPr id="531" name="Google Shape;531;p48"/>
          <p:cNvSpPr txBox="1"/>
          <p:nvPr/>
        </p:nvSpPr>
        <p:spPr>
          <a:xfrm>
            <a:off x="571500" y="396975"/>
            <a:ext cx="2656800" cy="683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fr" sz="3600">
                <a:solidFill>
                  <a:schemeClr val="lt1"/>
                </a:solidFill>
                <a:latin typeface="Anton"/>
                <a:ea typeface="Anton"/>
                <a:cs typeface="Anton"/>
                <a:sym typeface="Anton"/>
              </a:rPr>
              <a:t>Constats </a:t>
            </a:r>
            <a:endParaRPr b="1" sz="3600">
              <a:solidFill>
                <a:schemeClr val="lt1"/>
              </a:solidFill>
              <a:latin typeface="Anton"/>
              <a:ea typeface="Anton"/>
              <a:cs typeface="Anton"/>
              <a:sym typeface="Anton"/>
            </a:endParaRPr>
          </a:p>
        </p:txBody>
      </p:sp>
      <p:pic>
        <p:nvPicPr>
          <p:cNvPr id="532" name="Google Shape;532;p48"/>
          <p:cNvPicPr preferRelativeResize="0"/>
          <p:nvPr/>
        </p:nvPicPr>
        <p:blipFill>
          <a:blip r:embed="rId4">
            <a:alphaModFix/>
          </a:blip>
          <a:stretch>
            <a:fillRect/>
          </a:stretch>
        </p:blipFill>
        <p:spPr>
          <a:xfrm>
            <a:off x="7413984" y="463274"/>
            <a:ext cx="1209314" cy="6170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49"/>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38" name="Google Shape;538;p49"/>
          <p:cNvSpPr txBox="1"/>
          <p:nvPr/>
        </p:nvSpPr>
        <p:spPr>
          <a:xfrm>
            <a:off x="1629650" y="1640025"/>
            <a:ext cx="4987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539" name="Google Shape;539;p49"/>
          <p:cNvSpPr txBox="1"/>
          <p:nvPr/>
        </p:nvSpPr>
        <p:spPr>
          <a:xfrm>
            <a:off x="1541300" y="1544350"/>
            <a:ext cx="7214700" cy="314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sz="1100">
                <a:solidFill>
                  <a:srgbClr val="D06350"/>
                </a:solidFill>
                <a:latin typeface="Karla"/>
                <a:ea typeface="Karla"/>
                <a:cs typeface="Karla"/>
                <a:sym typeface="Karla"/>
              </a:rPr>
              <a:t>Les certifications et les bailleurs de fond ont permis d’enclencher une dynamique d’intégration des femmes dans les coopératives </a:t>
            </a:r>
            <a:endParaRPr b="1" sz="1100">
              <a:solidFill>
                <a:srgbClr val="D06350"/>
              </a:solidFill>
              <a:latin typeface="Karla"/>
              <a:ea typeface="Karla"/>
              <a:cs typeface="Karla"/>
              <a:sym typeface="Karla"/>
            </a:endParaRPr>
          </a:p>
          <a:p>
            <a:pPr indent="-292100" lvl="0" marL="457200" rtl="0" algn="l">
              <a:lnSpc>
                <a:spcPct val="115000"/>
              </a:lnSpc>
              <a:spcBef>
                <a:spcPts val="1000"/>
              </a:spcBef>
              <a:spcAft>
                <a:spcPts val="0"/>
              </a:spcAft>
              <a:buClr>
                <a:schemeClr val="dk1"/>
              </a:buClr>
              <a:buSzPts val="1000"/>
              <a:buFont typeface="Karla"/>
              <a:buChar char="●"/>
            </a:pPr>
            <a:r>
              <a:rPr lang="fr" sz="1000">
                <a:solidFill>
                  <a:schemeClr val="dk1"/>
                </a:solidFill>
                <a:latin typeface="Karla"/>
                <a:ea typeface="Karla"/>
                <a:cs typeface="Karla"/>
                <a:sym typeface="Karla"/>
              </a:rPr>
              <a:t>Volonté croissante d'intégrer le genre, mais souvent perçue comme une exigence de conformité extérieure.</a:t>
            </a:r>
            <a:endParaRPr sz="1000">
              <a:solidFill>
                <a:schemeClr val="dk1"/>
              </a:solidFill>
              <a:latin typeface="Karla"/>
              <a:ea typeface="Karla"/>
              <a:cs typeface="Karla"/>
              <a:sym typeface="Karla"/>
            </a:endParaRPr>
          </a:p>
          <a:p>
            <a:pPr indent="-292100" lvl="0" marL="457200" rtl="0" algn="l">
              <a:lnSpc>
                <a:spcPct val="115000"/>
              </a:lnSpc>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Formations sur le genre, les VBG et les discriminations déjà dispensées mais restant souvent théoriques, sans transformation profonde des rapports de pouvoir.</a:t>
            </a:r>
            <a:endParaRPr sz="1000">
              <a:solidFill>
                <a:schemeClr val="dk1"/>
              </a:solidFill>
              <a:latin typeface="Karla"/>
              <a:ea typeface="Karla"/>
              <a:cs typeface="Karla"/>
              <a:sym typeface="Karla"/>
            </a:endParaRPr>
          </a:p>
          <a:p>
            <a:pPr indent="-298450" lvl="0" marL="457200" rtl="0" algn="l">
              <a:lnSpc>
                <a:spcPct val="115000"/>
              </a:lnSpc>
              <a:spcBef>
                <a:spcPts val="0"/>
              </a:spcBef>
              <a:spcAft>
                <a:spcPts val="0"/>
              </a:spcAft>
              <a:buClr>
                <a:schemeClr val="dk1"/>
              </a:buClr>
              <a:buSzPts val="1100"/>
              <a:buChar char="●"/>
            </a:pPr>
            <a:r>
              <a:rPr lang="fr" sz="1000">
                <a:solidFill>
                  <a:schemeClr val="dk1"/>
                </a:solidFill>
                <a:latin typeface="Karla"/>
                <a:ea typeface="Karla"/>
                <a:cs typeface="Karla"/>
                <a:sym typeface="Karla"/>
              </a:rPr>
              <a:t>Faible prise en compte des autres groupes vulnérables : migrants, jeunes, personnes en situation de handicap, etc.</a:t>
            </a:r>
            <a:endParaRPr sz="1000">
              <a:solidFill>
                <a:schemeClr val="dk1"/>
              </a:solidFill>
              <a:latin typeface="Karla"/>
              <a:ea typeface="Karla"/>
              <a:cs typeface="Karla"/>
              <a:sym typeface="Karla"/>
            </a:endParaRPr>
          </a:p>
          <a:p>
            <a:pPr indent="0" lvl="0" marL="0" rtl="0" algn="l">
              <a:lnSpc>
                <a:spcPct val="115000"/>
              </a:lnSpc>
              <a:spcBef>
                <a:spcPts val="1200"/>
              </a:spcBef>
              <a:spcAft>
                <a:spcPts val="0"/>
              </a:spcAft>
              <a:buNone/>
            </a:pPr>
            <a:r>
              <a:rPr b="1" lang="fr" sz="1100">
                <a:solidFill>
                  <a:srgbClr val="D06350"/>
                </a:solidFill>
                <a:latin typeface="Karla"/>
                <a:ea typeface="Karla"/>
                <a:cs typeface="Karla"/>
                <a:sym typeface="Karla"/>
              </a:rPr>
              <a:t>Qui a permis des avancées significatives sur la question du genre  </a:t>
            </a:r>
            <a:endParaRPr b="1" sz="1100">
              <a:solidFill>
                <a:srgbClr val="D06350"/>
              </a:solidFill>
              <a:latin typeface="Karla"/>
              <a:ea typeface="Karla"/>
              <a:cs typeface="Karla"/>
              <a:sym typeface="Karla"/>
            </a:endParaRPr>
          </a:p>
          <a:p>
            <a:pPr indent="-292100" lvl="0" marL="457200" rtl="0" algn="l">
              <a:lnSpc>
                <a:spcPct val="115000"/>
              </a:lnSpc>
              <a:spcBef>
                <a:spcPts val="1200"/>
              </a:spcBef>
              <a:spcAft>
                <a:spcPts val="0"/>
              </a:spcAft>
              <a:buClr>
                <a:schemeClr val="dk1"/>
              </a:buClr>
              <a:buSzPts val="1000"/>
              <a:buFont typeface="Karla"/>
              <a:buChar char="●"/>
            </a:pPr>
            <a:r>
              <a:rPr lang="fr" sz="1000">
                <a:solidFill>
                  <a:schemeClr val="dk1"/>
                </a:solidFill>
                <a:latin typeface="Karla"/>
                <a:ea typeface="Karla"/>
                <a:cs typeface="Karla"/>
                <a:sym typeface="Karla"/>
              </a:rPr>
              <a:t>Intégration de femmes dans les conseils d’administration</a:t>
            </a:r>
            <a:endParaRPr sz="1000">
              <a:solidFill>
                <a:schemeClr val="dk1"/>
              </a:solidFill>
              <a:latin typeface="Karla"/>
              <a:ea typeface="Karla"/>
              <a:cs typeface="Karla"/>
              <a:sym typeface="Karla"/>
            </a:endParaRPr>
          </a:p>
          <a:p>
            <a:pPr indent="-292100" lvl="0" marL="457200" rtl="0" algn="l">
              <a:lnSpc>
                <a:spcPct val="115000"/>
              </a:lnSpc>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Progression des femmes membres, notamment dans les filières fruits (BS Abanga atteint 45% de femmes grâce aux AVEC/VSLA)</a:t>
            </a:r>
            <a:endParaRPr sz="1000">
              <a:solidFill>
                <a:schemeClr val="dk1"/>
              </a:solidFill>
              <a:latin typeface="Karla"/>
              <a:ea typeface="Karla"/>
              <a:cs typeface="Karla"/>
              <a:sym typeface="Karla"/>
            </a:endParaRPr>
          </a:p>
          <a:p>
            <a:pPr indent="-292100" lvl="0" marL="457200" rtl="0" algn="l">
              <a:lnSpc>
                <a:spcPct val="115000"/>
              </a:lnSpc>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Création de politiques genre, de comités genre et de projets d’autonomisation</a:t>
            </a:r>
            <a:endParaRPr sz="1000">
              <a:solidFill>
                <a:schemeClr val="dk1"/>
              </a:solidFill>
              <a:latin typeface="Karla"/>
              <a:ea typeface="Karla"/>
              <a:cs typeface="Karla"/>
              <a:sym typeface="Karla"/>
            </a:endParaRPr>
          </a:p>
          <a:p>
            <a:pPr indent="-292100" lvl="0" marL="457200" rtl="0" algn="l">
              <a:lnSpc>
                <a:spcPct val="115000"/>
              </a:lnSpc>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Déploiement de l’École du Leadership des Femmes (WSOL), permettant de renforcer les compétences, la confiance en soi et la prise de parole des femmes.</a:t>
            </a:r>
            <a:endParaRPr sz="1000">
              <a:solidFill>
                <a:schemeClr val="dk1"/>
              </a:solidFill>
              <a:latin typeface="Karla"/>
              <a:ea typeface="Karla"/>
              <a:cs typeface="Karla"/>
              <a:sym typeface="Karla"/>
            </a:endParaRPr>
          </a:p>
        </p:txBody>
      </p:sp>
      <p:sp>
        <p:nvSpPr>
          <p:cNvPr id="540" name="Google Shape;540;p49"/>
          <p:cNvSpPr/>
          <p:nvPr/>
        </p:nvSpPr>
        <p:spPr>
          <a:xfrm>
            <a:off x="0" y="-9350"/>
            <a:ext cx="9144000" cy="12306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49"/>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49"/>
          <p:cNvSpPr txBox="1"/>
          <p:nvPr/>
        </p:nvSpPr>
        <p:spPr>
          <a:xfrm>
            <a:off x="1490500" y="104500"/>
            <a:ext cx="674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Les coopératives </a:t>
            </a:r>
            <a:endParaRPr sz="1800">
              <a:solidFill>
                <a:schemeClr val="lt1"/>
              </a:solidFill>
              <a:latin typeface="Anton"/>
              <a:ea typeface="Anton"/>
              <a:cs typeface="Anton"/>
              <a:sym typeface="Anton"/>
            </a:endParaRPr>
          </a:p>
        </p:txBody>
      </p:sp>
      <p:pic>
        <p:nvPicPr>
          <p:cNvPr id="543" name="Google Shape;543;p49"/>
          <p:cNvPicPr preferRelativeResize="0"/>
          <p:nvPr/>
        </p:nvPicPr>
        <p:blipFill rotWithShape="1">
          <a:blip r:embed="rId3">
            <a:alphaModFix/>
          </a:blip>
          <a:srcRect b="0" l="16834" r="54536" t="17681"/>
          <a:stretch/>
        </p:blipFill>
        <p:spPr>
          <a:xfrm>
            <a:off x="0" y="-17125"/>
            <a:ext cx="1346200" cy="5160627"/>
          </a:xfrm>
          <a:prstGeom prst="rect">
            <a:avLst/>
          </a:prstGeom>
          <a:noFill/>
          <a:ln>
            <a:noFill/>
          </a:ln>
        </p:spPr>
      </p:pic>
      <p:sp>
        <p:nvSpPr>
          <p:cNvPr id="544" name="Google Shape;544;p49"/>
          <p:cNvSpPr txBox="1"/>
          <p:nvPr/>
        </p:nvSpPr>
        <p:spPr>
          <a:xfrm>
            <a:off x="1475525" y="767825"/>
            <a:ext cx="728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dk1"/>
                </a:solidFill>
                <a:latin typeface="Karla"/>
                <a:ea typeface="Karla"/>
                <a:cs typeface="Karla"/>
                <a:sym typeface="Karla"/>
              </a:rPr>
              <a:t>Une dynamique enclenchée sous l’impulsion des certifications &amp; des bailleurs</a:t>
            </a:r>
            <a:endParaRPr b="1" sz="1200">
              <a:solidFill>
                <a:schemeClr val="dk1"/>
              </a:solidFill>
              <a:latin typeface="Karla"/>
              <a:ea typeface="Karla"/>
              <a:cs typeface="Karla"/>
              <a:sym typeface="Karl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50"/>
          <p:cNvSpPr/>
          <p:nvPr/>
        </p:nvSpPr>
        <p:spPr>
          <a:xfrm>
            <a:off x="6764975" y="147500"/>
            <a:ext cx="2221500" cy="77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0" name="Google Shape;550;p50"/>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51" name="Google Shape;551;p50"/>
          <p:cNvSpPr txBox="1"/>
          <p:nvPr/>
        </p:nvSpPr>
        <p:spPr>
          <a:xfrm>
            <a:off x="1629650" y="1640025"/>
            <a:ext cx="4987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552" name="Google Shape;552;p50"/>
          <p:cNvSpPr txBox="1"/>
          <p:nvPr/>
        </p:nvSpPr>
        <p:spPr>
          <a:xfrm>
            <a:off x="1541300" y="1544350"/>
            <a:ext cx="7214700" cy="335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sz="1100">
                <a:solidFill>
                  <a:srgbClr val="D06350"/>
                </a:solidFill>
                <a:latin typeface="Karla"/>
                <a:ea typeface="Karla"/>
                <a:cs typeface="Karla"/>
                <a:sym typeface="Karla"/>
              </a:rPr>
              <a:t>Un manque de transformations structurelles au delà de l’intégration “quantitative” des femmes </a:t>
            </a:r>
            <a:endParaRPr b="1" sz="1100">
              <a:solidFill>
                <a:srgbClr val="D06350"/>
              </a:solidFill>
              <a:latin typeface="Karla"/>
              <a:ea typeface="Karla"/>
              <a:cs typeface="Karla"/>
              <a:sym typeface="Karla"/>
            </a:endParaRPr>
          </a:p>
          <a:p>
            <a:pPr indent="-298450" lvl="0" marL="457200" rtl="0" algn="l">
              <a:lnSpc>
                <a:spcPct val="115000"/>
              </a:lnSpc>
              <a:spcBef>
                <a:spcPts val="1200"/>
              </a:spcBef>
              <a:spcAft>
                <a:spcPts val="0"/>
              </a:spcAft>
              <a:buClr>
                <a:schemeClr val="dk1"/>
              </a:buClr>
              <a:buSzPts val="1100"/>
              <a:buChar char="●"/>
            </a:pPr>
            <a:r>
              <a:rPr lang="fr" sz="1000">
                <a:solidFill>
                  <a:schemeClr val="dk1"/>
                </a:solidFill>
                <a:latin typeface="Karla"/>
                <a:ea typeface="Karla"/>
                <a:cs typeface="Karla"/>
                <a:sym typeface="Karla"/>
              </a:rPr>
              <a:t>Fonctions exécutives majoritairement masculines, certaines femmes désignées sans réelle légitimité. </a:t>
            </a:r>
            <a:r>
              <a:rPr lang="fr" sz="1000">
                <a:solidFill>
                  <a:schemeClr val="dk1"/>
                </a:solidFill>
                <a:latin typeface="Karla"/>
                <a:ea typeface="Karla"/>
                <a:cs typeface="Karla"/>
                <a:sym typeface="Karla"/>
              </a:rPr>
              <a:t>L’intégration de femmes membres n’impacte pas toujours leur autonomisation économique sans réelle remise en cause de l’accès au foncier </a:t>
            </a:r>
            <a:endParaRPr sz="1000">
              <a:solidFill>
                <a:schemeClr val="dk1"/>
              </a:solidFill>
              <a:latin typeface="Karla"/>
              <a:ea typeface="Karla"/>
              <a:cs typeface="Karla"/>
              <a:sym typeface="Karla"/>
            </a:endParaRPr>
          </a:p>
          <a:p>
            <a:pPr indent="-298450" lvl="0" marL="457200" rtl="0" algn="l">
              <a:lnSpc>
                <a:spcPct val="115000"/>
              </a:lnSpc>
              <a:spcBef>
                <a:spcPts val="0"/>
              </a:spcBef>
              <a:spcAft>
                <a:spcPts val="0"/>
              </a:spcAft>
              <a:buClr>
                <a:schemeClr val="dk1"/>
              </a:buClr>
              <a:buSzPts val="1100"/>
              <a:buChar char="●"/>
            </a:pPr>
            <a:r>
              <a:rPr lang="fr" sz="1000">
                <a:solidFill>
                  <a:schemeClr val="dk1"/>
                </a:solidFill>
                <a:latin typeface="Karla"/>
                <a:ea typeface="Karla"/>
                <a:cs typeface="Karla"/>
                <a:sym typeface="Karla"/>
              </a:rPr>
              <a:t>Comités genre avec des mandats flous et faibles moyens, des politiques genre qui restent souvent à l’état de document</a:t>
            </a:r>
            <a:endParaRPr sz="1000">
              <a:solidFill>
                <a:schemeClr val="dk1"/>
              </a:solidFill>
              <a:latin typeface="Karla"/>
              <a:ea typeface="Karla"/>
              <a:cs typeface="Karla"/>
              <a:sym typeface="Karla"/>
            </a:endParaRPr>
          </a:p>
          <a:p>
            <a:pPr indent="-298450" lvl="0" marL="457200" rtl="0" algn="l">
              <a:lnSpc>
                <a:spcPct val="115000"/>
              </a:lnSpc>
              <a:spcBef>
                <a:spcPts val="1000"/>
              </a:spcBef>
              <a:spcAft>
                <a:spcPts val="0"/>
              </a:spcAft>
              <a:buClr>
                <a:schemeClr val="dk1"/>
              </a:buClr>
              <a:buSzPts val="1100"/>
              <a:buChar char="●"/>
            </a:pPr>
            <a:r>
              <a:rPr lang="fr" sz="1000">
                <a:solidFill>
                  <a:schemeClr val="dk1"/>
                </a:solidFill>
                <a:latin typeface="Karla"/>
                <a:ea typeface="Karla"/>
                <a:cs typeface="Karla"/>
                <a:sym typeface="Karla"/>
              </a:rPr>
              <a:t>Faible intégration des femmes dans le cœur de la filière cacao (production, certification, gouvernance).</a:t>
            </a:r>
            <a:endParaRPr sz="1000">
              <a:solidFill>
                <a:schemeClr val="dk1"/>
              </a:solidFill>
              <a:latin typeface="Karla"/>
              <a:ea typeface="Karla"/>
              <a:cs typeface="Karla"/>
              <a:sym typeface="Karla"/>
            </a:endParaRPr>
          </a:p>
          <a:p>
            <a:pPr indent="-298450" lvl="0" marL="457200" rtl="0" algn="l">
              <a:lnSpc>
                <a:spcPct val="115000"/>
              </a:lnSpc>
              <a:spcBef>
                <a:spcPts val="0"/>
              </a:spcBef>
              <a:spcAft>
                <a:spcPts val="0"/>
              </a:spcAft>
              <a:buClr>
                <a:schemeClr val="dk1"/>
              </a:buClr>
              <a:buSzPts val="1100"/>
              <a:buChar char="●"/>
            </a:pPr>
            <a:r>
              <a:rPr lang="fr" sz="1000">
                <a:solidFill>
                  <a:schemeClr val="dk1"/>
                </a:solidFill>
                <a:latin typeface="Karla"/>
                <a:ea typeface="Karla"/>
                <a:cs typeface="Karla"/>
                <a:sym typeface="Karla"/>
              </a:rPr>
              <a:t>Peu d'implication des hommes dans la remise en cause des normes sociales.</a:t>
            </a:r>
            <a:endParaRPr sz="1000">
              <a:solidFill>
                <a:schemeClr val="dk1"/>
              </a:solidFill>
              <a:latin typeface="Karla"/>
              <a:ea typeface="Karla"/>
              <a:cs typeface="Karla"/>
              <a:sym typeface="Karla"/>
            </a:endParaRPr>
          </a:p>
          <a:p>
            <a:pPr indent="-298450" lvl="0" marL="457200" rtl="0" algn="l">
              <a:lnSpc>
                <a:spcPct val="115000"/>
              </a:lnSpc>
              <a:spcBef>
                <a:spcPts val="0"/>
              </a:spcBef>
              <a:spcAft>
                <a:spcPts val="0"/>
              </a:spcAft>
              <a:buClr>
                <a:schemeClr val="dk1"/>
              </a:buClr>
              <a:buSzPts val="1100"/>
              <a:buChar char="●"/>
            </a:pPr>
            <a:r>
              <a:rPr lang="fr" sz="1000">
                <a:solidFill>
                  <a:schemeClr val="dk1"/>
                </a:solidFill>
                <a:latin typeface="Karla"/>
                <a:ea typeface="Karla"/>
                <a:cs typeface="Karla"/>
                <a:sym typeface="Karla"/>
              </a:rPr>
              <a:t>Thématique des violences basées sur le genre (VBG) peu abordée </a:t>
            </a:r>
            <a:endParaRPr sz="1000">
              <a:solidFill>
                <a:schemeClr val="dk1"/>
              </a:solidFill>
              <a:latin typeface="Karla"/>
              <a:ea typeface="Karla"/>
              <a:cs typeface="Karla"/>
              <a:sym typeface="Karla"/>
            </a:endParaRPr>
          </a:p>
          <a:p>
            <a:pPr indent="0" lvl="0" marL="0" rtl="0" algn="l">
              <a:lnSpc>
                <a:spcPct val="115000"/>
              </a:lnSpc>
              <a:spcBef>
                <a:spcPts val="1200"/>
              </a:spcBef>
              <a:spcAft>
                <a:spcPts val="0"/>
              </a:spcAft>
              <a:buNone/>
            </a:pPr>
            <a:r>
              <a:rPr b="1" lang="fr" sz="1100">
                <a:solidFill>
                  <a:srgbClr val="D06350"/>
                </a:solidFill>
                <a:latin typeface="Karla"/>
                <a:ea typeface="Karla"/>
                <a:cs typeface="Karla"/>
                <a:sym typeface="Karla"/>
              </a:rPr>
              <a:t>Forte dépendance aux financements extérieurs :</a:t>
            </a:r>
            <a:endParaRPr b="1" sz="1100">
              <a:solidFill>
                <a:srgbClr val="D06350"/>
              </a:solidFill>
              <a:latin typeface="Karla"/>
              <a:ea typeface="Karla"/>
              <a:cs typeface="Karla"/>
              <a:sym typeface="Karla"/>
            </a:endParaRPr>
          </a:p>
          <a:p>
            <a:pPr indent="-292100" lvl="0" marL="457200" rtl="0" algn="l">
              <a:lnSpc>
                <a:spcPct val="115000"/>
              </a:lnSpc>
              <a:spcBef>
                <a:spcPts val="1200"/>
              </a:spcBef>
              <a:spcAft>
                <a:spcPts val="0"/>
              </a:spcAft>
              <a:buClr>
                <a:schemeClr val="dk1"/>
              </a:buClr>
              <a:buSzPts val="1000"/>
              <a:buFont typeface="Karla"/>
              <a:buChar char="●"/>
            </a:pPr>
            <a:r>
              <a:rPr lang="fr" sz="1000">
                <a:solidFill>
                  <a:schemeClr val="dk1"/>
                </a:solidFill>
                <a:latin typeface="Karla"/>
                <a:ea typeface="Karla"/>
                <a:cs typeface="Karla"/>
                <a:sym typeface="Karla"/>
              </a:rPr>
              <a:t>Actions majoritairement financées par subventions, primes et programmes (Commerce Équitable, bailleurs).</a:t>
            </a:r>
            <a:endParaRPr sz="1000">
              <a:solidFill>
                <a:schemeClr val="dk1"/>
              </a:solidFill>
              <a:latin typeface="Karla"/>
              <a:ea typeface="Karla"/>
              <a:cs typeface="Karla"/>
              <a:sym typeface="Karla"/>
            </a:endParaRPr>
          </a:p>
          <a:p>
            <a:pPr indent="-292100" lvl="0" marL="457200" rtl="0" algn="l">
              <a:lnSpc>
                <a:spcPct val="115000"/>
              </a:lnSpc>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Faible intégration dans les budgets propres des coopératives.</a:t>
            </a:r>
            <a:endParaRPr sz="1000">
              <a:solidFill>
                <a:schemeClr val="dk1"/>
              </a:solidFill>
              <a:latin typeface="Karla"/>
              <a:ea typeface="Karla"/>
              <a:cs typeface="Karla"/>
              <a:sym typeface="Karla"/>
            </a:endParaRPr>
          </a:p>
          <a:p>
            <a:pPr indent="-292100" lvl="0" marL="457200" rtl="0" algn="l">
              <a:lnSpc>
                <a:spcPct val="115000"/>
              </a:lnSpc>
              <a:spcBef>
                <a:spcPts val="0"/>
              </a:spcBef>
              <a:spcAft>
                <a:spcPts val="0"/>
              </a:spcAft>
              <a:buClr>
                <a:schemeClr val="dk1"/>
              </a:buClr>
              <a:buSzPts val="1000"/>
              <a:buFont typeface="Karla"/>
              <a:buChar char="●"/>
            </a:pPr>
            <a:r>
              <a:rPr lang="fr" sz="1000">
                <a:solidFill>
                  <a:schemeClr val="dk1"/>
                </a:solidFill>
                <a:latin typeface="Karla"/>
                <a:ea typeface="Karla"/>
                <a:cs typeface="Karla"/>
                <a:sym typeface="Karla"/>
              </a:rPr>
              <a:t>Les certifications et normes plus contraignantes orientent parfois les ressources vers d’autres priorités (lutte contre la déforestation, travail des enfants).</a:t>
            </a:r>
            <a:endParaRPr sz="1000">
              <a:solidFill>
                <a:schemeClr val="dk1"/>
              </a:solidFill>
              <a:latin typeface="Karla"/>
              <a:ea typeface="Karla"/>
              <a:cs typeface="Karla"/>
              <a:sym typeface="Karla"/>
            </a:endParaRPr>
          </a:p>
        </p:txBody>
      </p:sp>
      <p:sp>
        <p:nvSpPr>
          <p:cNvPr id="553" name="Google Shape;553;p50"/>
          <p:cNvSpPr/>
          <p:nvPr/>
        </p:nvSpPr>
        <p:spPr>
          <a:xfrm>
            <a:off x="0" y="-9350"/>
            <a:ext cx="9144000" cy="13554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50"/>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50"/>
          <p:cNvSpPr txBox="1"/>
          <p:nvPr/>
        </p:nvSpPr>
        <p:spPr>
          <a:xfrm>
            <a:off x="1490500" y="104500"/>
            <a:ext cx="674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Les coopératives </a:t>
            </a:r>
            <a:endParaRPr sz="1800">
              <a:solidFill>
                <a:schemeClr val="lt1"/>
              </a:solidFill>
              <a:latin typeface="Anton"/>
              <a:ea typeface="Anton"/>
              <a:cs typeface="Anton"/>
              <a:sym typeface="Anton"/>
            </a:endParaRPr>
          </a:p>
        </p:txBody>
      </p:sp>
      <p:pic>
        <p:nvPicPr>
          <p:cNvPr id="556" name="Google Shape;556;p50"/>
          <p:cNvPicPr preferRelativeResize="0"/>
          <p:nvPr/>
        </p:nvPicPr>
        <p:blipFill rotWithShape="1">
          <a:blip r:embed="rId3">
            <a:alphaModFix/>
          </a:blip>
          <a:srcRect b="0" l="16834" r="54536" t="17681"/>
          <a:stretch/>
        </p:blipFill>
        <p:spPr>
          <a:xfrm>
            <a:off x="0" y="-17125"/>
            <a:ext cx="1346200" cy="5160627"/>
          </a:xfrm>
          <a:prstGeom prst="rect">
            <a:avLst/>
          </a:prstGeom>
          <a:noFill/>
          <a:ln>
            <a:noFill/>
          </a:ln>
        </p:spPr>
      </p:pic>
      <p:sp>
        <p:nvSpPr>
          <p:cNvPr id="557" name="Google Shape;557;p50"/>
          <p:cNvSpPr txBox="1"/>
          <p:nvPr/>
        </p:nvSpPr>
        <p:spPr>
          <a:xfrm>
            <a:off x="1541300" y="730400"/>
            <a:ext cx="7214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dk1"/>
                </a:solidFill>
                <a:latin typeface="Karla"/>
                <a:ea typeface="Karla"/>
                <a:cs typeface="Karla"/>
                <a:sym typeface="Karla"/>
              </a:rPr>
              <a:t>Mais des limites structurelles qui empêchent une remise cause les dynamiques de pouvoir </a:t>
            </a:r>
            <a:endParaRPr b="1">
              <a:solidFill>
                <a:schemeClr val="dk1"/>
              </a:solidFill>
              <a:latin typeface="Karla"/>
              <a:ea typeface="Karla"/>
              <a:cs typeface="Karla"/>
              <a:sym typeface="Karl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51"/>
          <p:cNvSpPr/>
          <p:nvPr/>
        </p:nvSpPr>
        <p:spPr>
          <a:xfrm>
            <a:off x="8623300" y="23140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aphicFrame>
        <p:nvGraphicFramePr>
          <p:cNvPr id="563" name="Google Shape;563;p51"/>
          <p:cNvGraphicFramePr/>
          <p:nvPr/>
        </p:nvGraphicFramePr>
        <p:xfrm>
          <a:off x="216475" y="2002050"/>
          <a:ext cx="3000000" cy="3000000"/>
        </p:xfrm>
        <a:graphic>
          <a:graphicData uri="http://schemas.openxmlformats.org/drawingml/2006/table">
            <a:tbl>
              <a:tblPr>
                <a:noFill/>
                <a:tableStyleId>{7529791E-2F1C-4E57-9EFB-6C6095AA87CF}</a:tableStyleId>
              </a:tblPr>
              <a:tblGrid>
                <a:gridCol w="2333650"/>
                <a:gridCol w="2333650"/>
              </a:tblGrid>
              <a:tr h="1407125">
                <a:tc>
                  <a:txBody>
                    <a:bodyPr/>
                    <a:lstStyle/>
                    <a:p>
                      <a:pPr indent="0" lvl="0" marL="0" rtl="0" algn="ctr">
                        <a:spcBef>
                          <a:spcPts val="0"/>
                        </a:spcBef>
                        <a:spcAft>
                          <a:spcPts val="0"/>
                        </a:spcAft>
                        <a:buNone/>
                      </a:pPr>
                      <a:r>
                        <a:rPr b="1" lang="fr" sz="1000">
                          <a:latin typeface="Karla"/>
                          <a:ea typeface="Karla"/>
                          <a:cs typeface="Karla"/>
                          <a:sym typeface="Karla"/>
                        </a:rPr>
                        <a:t>Forces</a:t>
                      </a:r>
                      <a:endParaRPr b="1" sz="1000">
                        <a:latin typeface="Karla"/>
                        <a:ea typeface="Karla"/>
                        <a:cs typeface="Karla"/>
                        <a:sym typeface="Karla"/>
                      </a:endParaRPr>
                    </a:p>
                    <a:p>
                      <a:pPr indent="-152400" lvl="0" marL="179999" rtl="0" algn="l">
                        <a:spcBef>
                          <a:spcPts val="0"/>
                        </a:spcBef>
                        <a:spcAft>
                          <a:spcPts val="0"/>
                        </a:spcAft>
                        <a:buSzPts val="900"/>
                        <a:buFont typeface="Karla"/>
                        <a:buChar char="●"/>
                      </a:pPr>
                      <a:r>
                        <a:rPr lang="fr" sz="900">
                          <a:latin typeface="Karla"/>
                          <a:ea typeface="Karla"/>
                          <a:cs typeface="Karla"/>
                          <a:sym typeface="Karla"/>
                        </a:rPr>
                        <a:t>Prise de conscience croissante des coopératives </a:t>
                      </a:r>
                      <a:endParaRPr sz="900">
                        <a:latin typeface="Karla"/>
                        <a:ea typeface="Karla"/>
                        <a:cs typeface="Karla"/>
                        <a:sym typeface="Karla"/>
                      </a:endParaRPr>
                    </a:p>
                    <a:p>
                      <a:pPr indent="-152400" lvl="0" marL="179999" rtl="0" algn="l">
                        <a:spcBef>
                          <a:spcPts val="0"/>
                        </a:spcBef>
                        <a:spcAft>
                          <a:spcPts val="0"/>
                        </a:spcAft>
                        <a:buSzPts val="900"/>
                        <a:buFont typeface="Karla"/>
                        <a:buChar char="●"/>
                      </a:pPr>
                      <a:r>
                        <a:rPr lang="fr" sz="900">
                          <a:latin typeface="Karla"/>
                          <a:ea typeface="Karla"/>
                          <a:cs typeface="Karla"/>
                          <a:sym typeface="Karla"/>
                        </a:rPr>
                        <a:t>Des femmes leader qui émergent au sein des coopératives </a:t>
                      </a:r>
                      <a:endParaRPr sz="900">
                        <a:latin typeface="Karla"/>
                        <a:ea typeface="Karla"/>
                        <a:cs typeface="Karla"/>
                        <a:sym typeface="Karla"/>
                      </a:endParaRPr>
                    </a:p>
                    <a:p>
                      <a:pPr indent="-152400" lvl="0" marL="179999" rtl="0" algn="l">
                        <a:spcBef>
                          <a:spcPts val="0"/>
                        </a:spcBef>
                        <a:spcAft>
                          <a:spcPts val="0"/>
                        </a:spcAft>
                        <a:buSzPts val="900"/>
                        <a:buFont typeface="Karla"/>
                        <a:buChar char="●"/>
                      </a:pPr>
                      <a:r>
                        <a:rPr lang="fr" sz="900">
                          <a:latin typeface="Karla"/>
                          <a:ea typeface="Karla"/>
                          <a:cs typeface="Karla"/>
                          <a:sym typeface="Karla"/>
                        </a:rPr>
                        <a:t>Progrès réels dans la représentativité féminine dans certaines instances de gouvernance et dans les membres </a:t>
                      </a:r>
                      <a:endParaRPr sz="1000">
                        <a:latin typeface="Karla"/>
                        <a:ea typeface="Karla"/>
                        <a:cs typeface="Karla"/>
                        <a:sym typeface="Karla"/>
                      </a:endParaRPr>
                    </a:p>
                  </a:txBody>
                  <a:tcPr marT="91425" marB="91425" marR="91425" marL="91425"/>
                </a:tc>
                <a:tc>
                  <a:txBody>
                    <a:bodyPr/>
                    <a:lstStyle/>
                    <a:p>
                      <a:pPr indent="0" lvl="0" marL="0" rtl="0" algn="ctr">
                        <a:spcBef>
                          <a:spcPts val="0"/>
                        </a:spcBef>
                        <a:spcAft>
                          <a:spcPts val="0"/>
                        </a:spcAft>
                        <a:buNone/>
                      </a:pPr>
                      <a:r>
                        <a:rPr b="1" lang="fr" sz="1000">
                          <a:latin typeface="Karla"/>
                          <a:ea typeface="Karla"/>
                          <a:cs typeface="Karla"/>
                          <a:sym typeface="Karla"/>
                        </a:rPr>
                        <a:t>Faiblesses </a:t>
                      </a:r>
                      <a:endParaRPr b="1" sz="1000">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Manque de compétences pour penser des approches transformatives </a:t>
                      </a:r>
                      <a:endParaRPr sz="900">
                        <a:solidFill>
                          <a:schemeClr val="dk1"/>
                        </a:solidFill>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Faible compréhension des questions de VBGs et d’inclusion sociale </a:t>
                      </a:r>
                      <a:endParaRPr sz="900">
                        <a:solidFill>
                          <a:schemeClr val="dk1"/>
                        </a:solidFill>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Ressources financières et humaines limitées pour les comités genre </a:t>
                      </a:r>
                      <a:endParaRPr sz="900">
                        <a:solidFill>
                          <a:schemeClr val="dk1"/>
                        </a:solidFill>
                        <a:latin typeface="Karla"/>
                        <a:ea typeface="Karla"/>
                        <a:cs typeface="Karla"/>
                        <a:sym typeface="Karla"/>
                      </a:endParaRPr>
                    </a:p>
                  </a:txBody>
                  <a:tcPr marT="91425" marB="91425" marR="91425" marL="91425"/>
                </a:tc>
              </a:tr>
              <a:tr h="1407125">
                <a:tc>
                  <a:txBody>
                    <a:bodyPr/>
                    <a:lstStyle/>
                    <a:p>
                      <a:pPr indent="0" lvl="0" marL="0" rtl="0" algn="ctr">
                        <a:spcBef>
                          <a:spcPts val="0"/>
                        </a:spcBef>
                        <a:spcAft>
                          <a:spcPts val="0"/>
                        </a:spcAft>
                        <a:buNone/>
                      </a:pPr>
                      <a:r>
                        <a:rPr b="1" lang="fr" sz="1000">
                          <a:latin typeface="Karla"/>
                          <a:ea typeface="Karla"/>
                          <a:cs typeface="Karla"/>
                          <a:sym typeface="Karla"/>
                        </a:rPr>
                        <a:t>Opportunités </a:t>
                      </a:r>
                      <a:endParaRPr b="1" sz="1000">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Un soutien actif des bailleurs, certification et partenaires techniques </a:t>
                      </a:r>
                      <a:endParaRPr sz="900">
                        <a:solidFill>
                          <a:schemeClr val="dk1"/>
                        </a:solidFill>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Des associations spécialisées qui pourrait aider les coopératives </a:t>
                      </a:r>
                      <a:endParaRPr sz="900">
                        <a:solidFill>
                          <a:schemeClr val="dk1"/>
                        </a:solidFill>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Programmes spécifiques existant dans le commerce Équitable </a:t>
                      </a:r>
                      <a:endParaRPr sz="900">
                        <a:solidFill>
                          <a:schemeClr val="dk1"/>
                        </a:solidFill>
                        <a:latin typeface="Karla"/>
                        <a:ea typeface="Karla"/>
                        <a:cs typeface="Karla"/>
                        <a:sym typeface="Karla"/>
                      </a:endParaRPr>
                    </a:p>
                  </a:txBody>
                  <a:tcPr marT="91425" marB="91425" marR="91425" marL="91425"/>
                </a:tc>
                <a:tc>
                  <a:txBody>
                    <a:bodyPr/>
                    <a:lstStyle/>
                    <a:p>
                      <a:pPr indent="0" lvl="0" marL="0" rtl="0" algn="ctr">
                        <a:spcBef>
                          <a:spcPts val="0"/>
                        </a:spcBef>
                        <a:spcAft>
                          <a:spcPts val="0"/>
                        </a:spcAft>
                        <a:buNone/>
                      </a:pPr>
                      <a:r>
                        <a:rPr b="1" lang="fr" sz="1000">
                          <a:latin typeface="Karla"/>
                          <a:ea typeface="Karla"/>
                          <a:cs typeface="Karla"/>
                          <a:sym typeface="Karla"/>
                        </a:rPr>
                        <a:t>Menaces </a:t>
                      </a:r>
                      <a:endParaRPr b="1" sz="1000">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Coûts des mise en conformité qui peuvent accaparer les ressources financières </a:t>
                      </a:r>
                      <a:endParaRPr sz="900">
                        <a:solidFill>
                          <a:schemeClr val="dk1"/>
                        </a:solidFill>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Peu de soutien des pouvoirs publics sur les enjeux de genre &amp; inclusion </a:t>
                      </a:r>
                      <a:endParaRPr sz="900">
                        <a:solidFill>
                          <a:schemeClr val="dk1"/>
                        </a:solidFill>
                        <a:latin typeface="Karla"/>
                        <a:ea typeface="Karla"/>
                        <a:cs typeface="Karla"/>
                        <a:sym typeface="Karla"/>
                      </a:endParaRPr>
                    </a:p>
                    <a:p>
                      <a:pPr indent="-152400" lvl="0" marL="179999" rtl="0" algn="l">
                        <a:spcBef>
                          <a:spcPts val="0"/>
                        </a:spcBef>
                        <a:spcAft>
                          <a:spcPts val="0"/>
                        </a:spcAft>
                        <a:buClr>
                          <a:schemeClr val="dk1"/>
                        </a:buClr>
                        <a:buSzPts val="900"/>
                        <a:buFont typeface="Karla"/>
                        <a:buChar char="●"/>
                      </a:pPr>
                      <a:r>
                        <a:rPr lang="fr" sz="900">
                          <a:solidFill>
                            <a:schemeClr val="dk1"/>
                          </a:solidFill>
                          <a:latin typeface="Karla"/>
                          <a:ea typeface="Karla"/>
                          <a:cs typeface="Karla"/>
                          <a:sym typeface="Karla"/>
                        </a:rPr>
                        <a:t>Un marché et des conditions de production difficiles et précaires</a:t>
                      </a:r>
                      <a:endParaRPr sz="900">
                        <a:solidFill>
                          <a:schemeClr val="dk1"/>
                        </a:solidFill>
                        <a:latin typeface="Karla"/>
                        <a:ea typeface="Karla"/>
                        <a:cs typeface="Karla"/>
                        <a:sym typeface="Karla"/>
                      </a:endParaRPr>
                    </a:p>
                    <a:p>
                      <a:pPr indent="0" lvl="0" marL="0" rtl="0" algn="l">
                        <a:spcBef>
                          <a:spcPts val="0"/>
                        </a:spcBef>
                        <a:spcAft>
                          <a:spcPts val="0"/>
                        </a:spcAft>
                        <a:buNone/>
                      </a:pPr>
                      <a:r>
                        <a:t/>
                      </a:r>
                      <a:endParaRPr sz="1000">
                        <a:latin typeface="Karla"/>
                        <a:ea typeface="Karla"/>
                        <a:cs typeface="Karla"/>
                        <a:sym typeface="Karla"/>
                      </a:endParaRPr>
                    </a:p>
                  </a:txBody>
                  <a:tcPr marT="91425" marB="91425" marR="91425" marL="91425"/>
                </a:tc>
              </a:tr>
            </a:tbl>
          </a:graphicData>
        </a:graphic>
      </p:graphicFrame>
      <p:sp>
        <p:nvSpPr>
          <p:cNvPr id="564" name="Google Shape;564;p51"/>
          <p:cNvSpPr txBox="1"/>
          <p:nvPr/>
        </p:nvSpPr>
        <p:spPr>
          <a:xfrm>
            <a:off x="216475" y="158715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fr" sz="1000">
                <a:solidFill>
                  <a:srgbClr val="D06350"/>
                </a:solidFill>
                <a:latin typeface="Karla"/>
                <a:ea typeface="Karla"/>
                <a:cs typeface="Karla"/>
                <a:sym typeface="Karla"/>
              </a:rPr>
              <a:t>Analyse SWOT</a:t>
            </a:r>
            <a:endParaRPr b="1" sz="1000">
              <a:solidFill>
                <a:srgbClr val="D06350"/>
              </a:solidFill>
              <a:latin typeface="Karla"/>
              <a:ea typeface="Karla"/>
              <a:cs typeface="Karla"/>
              <a:sym typeface="Karla"/>
            </a:endParaRPr>
          </a:p>
        </p:txBody>
      </p:sp>
      <p:sp>
        <p:nvSpPr>
          <p:cNvPr id="565" name="Google Shape;565;p51"/>
          <p:cNvSpPr txBox="1"/>
          <p:nvPr/>
        </p:nvSpPr>
        <p:spPr>
          <a:xfrm>
            <a:off x="5089800" y="158715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fr" sz="1000">
                <a:solidFill>
                  <a:srgbClr val="D06350"/>
                </a:solidFill>
                <a:latin typeface="Karla"/>
                <a:ea typeface="Karla"/>
                <a:cs typeface="Karla"/>
                <a:sym typeface="Karla"/>
              </a:rPr>
              <a:t>Pistes d’action : </a:t>
            </a:r>
            <a:endParaRPr b="1" sz="1000">
              <a:solidFill>
                <a:srgbClr val="D06350"/>
              </a:solidFill>
              <a:latin typeface="Karla"/>
              <a:ea typeface="Karla"/>
              <a:cs typeface="Karla"/>
              <a:sym typeface="Karla"/>
            </a:endParaRPr>
          </a:p>
        </p:txBody>
      </p:sp>
      <p:sp>
        <p:nvSpPr>
          <p:cNvPr id="566" name="Google Shape;566;p51"/>
          <p:cNvSpPr/>
          <p:nvPr/>
        </p:nvSpPr>
        <p:spPr>
          <a:xfrm>
            <a:off x="0" y="-9350"/>
            <a:ext cx="9144000" cy="15231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51"/>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51"/>
          <p:cNvSpPr txBox="1"/>
          <p:nvPr/>
        </p:nvSpPr>
        <p:spPr>
          <a:xfrm>
            <a:off x="347500" y="104500"/>
            <a:ext cx="818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Les coopératives </a:t>
            </a:r>
            <a:endParaRPr sz="1800">
              <a:solidFill>
                <a:schemeClr val="lt1"/>
              </a:solidFill>
              <a:latin typeface="Anton"/>
              <a:ea typeface="Anton"/>
              <a:cs typeface="Anton"/>
              <a:sym typeface="Anton"/>
            </a:endParaRPr>
          </a:p>
        </p:txBody>
      </p:sp>
      <p:sp>
        <p:nvSpPr>
          <p:cNvPr id="569" name="Google Shape;569;p51"/>
          <p:cNvSpPr txBox="1"/>
          <p:nvPr/>
        </p:nvSpPr>
        <p:spPr>
          <a:xfrm>
            <a:off x="362950" y="698450"/>
            <a:ext cx="8304000" cy="7941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200">
                <a:solidFill>
                  <a:schemeClr val="dk1"/>
                </a:solidFill>
                <a:latin typeface="Karla"/>
                <a:ea typeface="Karla"/>
                <a:cs typeface="Karla"/>
                <a:sym typeface="Karla"/>
              </a:rPr>
              <a:t>Les coopératives peuvent être de véritables agents de changement au sein des communautés à travers la transformation des secteurs économiques. Elles doivent pour cela être soutenues en tenant compte de leurs réalités </a:t>
            </a:r>
            <a:endParaRPr b="1" sz="1200">
              <a:solidFill>
                <a:schemeClr val="dk1"/>
              </a:solidFill>
              <a:latin typeface="Karla"/>
              <a:ea typeface="Karla"/>
              <a:cs typeface="Karla"/>
              <a:sym typeface="Karla"/>
            </a:endParaRPr>
          </a:p>
        </p:txBody>
      </p:sp>
      <p:sp>
        <p:nvSpPr>
          <p:cNvPr id="570" name="Google Shape;570;p51"/>
          <p:cNvSpPr txBox="1"/>
          <p:nvPr/>
        </p:nvSpPr>
        <p:spPr>
          <a:xfrm>
            <a:off x="5089800" y="2002050"/>
            <a:ext cx="3620400" cy="2852100"/>
          </a:xfrm>
          <a:prstGeom prst="rect">
            <a:avLst/>
          </a:prstGeom>
          <a:noFill/>
          <a:ln>
            <a:noFill/>
          </a:ln>
        </p:spPr>
        <p:txBody>
          <a:bodyPr anchorCtr="0" anchor="t" bIns="91425" lIns="91425" spcFirstLastPara="1" rIns="91425" wrap="square" tIns="91425">
            <a:spAutoFit/>
          </a:bodyPr>
          <a:lstStyle/>
          <a:p>
            <a:pPr indent="-165100" lvl="0" marL="179999" rtl="0" algn="l">
              <a:lnSpc>
                <a:spcPct val="115000"/>
              </a:lnSpc>
              <a:spcBef>
                <a:spcPts val="1200"/>
              </a:spcBef>
              <a:spcAft>
                <a:spcPts val="0"/>
              </a:spcAft>
              <a:buClr>
                <a:srgbClr val="D06350"/>
              </a:buClr>
              <a:buSzPts val="1100"/>
              <a:buChar char="●"/>
            </a:pPr>
            <a:r>
              <a:rPr b="1" lang="fr" sz="1000">
                <a:solidFill>
                  <a:schemeClr val="dk1"/>
                </a:solidFill>
                <a:latin typeface="Karla"/>
                <a:ea typeface="Karla"/>
                <a:cs typeface="Karla"/>
                <a:sym typeface="Karla"/>
              </a:rPr>
              <a:t>Revaloriser et rendre concret les politiques et comités genre </a:t>
            </a:r>
            <a:r>
              <a:rPr lang="fr" sz="1000">
                <a:solidFill>
                  <a:schemeClr val="dk1"/>
                </a:solidFill>
                <a:latin typeface="Karla"/>
                <a:ea typeface="Karla"/>
                <a:cs typeface="Karla"/>
                <a:sym typeface="Karla"/>
              </a:rPr>
              <a:t>pour permettre une action structurée sur du moyen terme </a:t>
            </a:r>
            <a:endParaRPr sz="1000">
              <a:solidFill>
                <a:schemeClr val="dk1"/>
              </a:solidFill>
              <a:latin typeface="Karla"/>
              <a:ea typeface="Karla"/>
              <a:cs typeface="Karla"/>
              <a:sym typeface="Karla"/>
            </a:endParaRPr>
          </a:p>
          <a:p>
            <a:pPr indent="-158750" lvl="0" marL="179999" rtl="0" algn="l">
              <a:lnSpc>
                <a:spcPct val="115000"/>
              </a:lnSpc>
              <a:spcBef>
                <a:spcPts val="0"/>
              </a:spcBef>
              <a:spcAft>
                <a:spcPts val="0"/>
              </a:spcAft>
              <a:buClr>
                <a:srgbClr val="D06350"/>
              </a:buClr>
              <a:buSzPts val="1000"/>
              <a:buFont typeface="Karla"/>
              <a:buChar char="●"/>
            </a:pPr>
            <a:r>
              <a:rPr b="1" lang="fr" sz="1000">
                <a:solidFill>
                  <a:schemeClr val="dk1"/>
                </a:solidFill>
                <a:latin typeface="Karla"/>
                <a:ea typeface="Karla"/>
                <a:cs typeface="Karla"/>
                <a:sym typeface="Karla"/>
              </a:rPr>
              <a:t>Travailler à la sécurisation de ressources </a:t>
            </a:r>
            <a:r>
              <a:rPr lang="fr" sz="1000">
                <a:solidFill>
                  <a:schemeClr val="dk1"/>
                </a:solidFill>
                <a:latin typeface="Karla"/>
                <a:ea typeface="Karla"/>
                <a:cs typeface="Karla"/>
                <a:sym typeface="Karla"/>
              </a:rPr>
              <a:t>(financières et humaines) pour porter les questions de genre et d’inclusion dans les coopératives</a:t>
            </a:r>
            <a:endParaRPr sz="1000">
              <a:solidFill>
                <a:schemeClr val="dk1"/>
              </a:solidFill>
              <a:latin typeface="Karla"/>
              <a:ea typeface="Karla"/>
              <a:cs typeface="Karla"/>
              <a:sym typeface="Karla"/>
            </a:endParaRPr>
          </a:p>
          <a:p>
            <a:pPr indent="-165100" lvl="0" marL="179999" rtl="0" algn="l">
              <a:lnSpc>
                <a:spcPct val="115000"/>
              </a:lnSpc>
              <a:spcBef>
                <a:spcPts val="0"/>
              </a:spcBef>
              <a:spcAft>
                <a:spcPts val="0"/>
              </a:spcAft>
              <a:buClr>
                <a:srgbClr val="D06350"/>
              </a:buClr>
              <a:buSzPts val="1100"/>
              <a:buChar char="●"/>
            </a:pPr>
            <a:r>
              <a:rPr lang="fr" sz="1000">
                <a:solidFill>
                  <a:schemeClr val="dk1"/>
                </a:solidFill>
                <a:latin typeface="Karla"/>
                <a:ea typeface="Karla"/>
                <a:cs typeface="Karla"/>
                <a:sym typeface="Karla"/>
              </a:rPr>
              <a:t>S’appuyer sur les avancées en terme d’intégration des femmes dans les coopératives pour </a:t>
            </a:r>
            <a:r>
              <a:rPr b="1" lang="fr" sz="1000">
                <a:solidFill>
                  <a:schemeClr val="dk1"/>
                </a:solidFill>
                <a:latin typeface="Karla"/>
                <a:ea typeface="Karla"/>
                <a:cs typeface="Karla"/>
                <a:sym typeface="Karla"/>
              </a:rPr>
              <a:t>créer un vrai changement transformatif </a:t>
            </a:r>
            <a:r>
              <a:rPr lang="fr" sz="1000">
                <a:solidFill>
                  <a:schemeClr val="dk1"/>
                </a:solidFill>
                <a:latin typeface="Karla"/>
                <a:ea typeface="Karla"/>
                <a:cs typeface="Karla"/>
                <a:sym typeface="Karla"/>
              </a:rPr>
              <a:t>(prise en compte totale des besoins et aspirations des femmes, remise en cause des structures de pouvoir hommes - femmes)</a:t>
            </a:r>
            <a:endParaRPr sz="1000">
              <a:solidFill>
                <a:schemeClr val="dk1"/>
              </a:solidFill>
              <a:latin typeface="Karla"/>
              <a:ea typeface="Karla"/>
              <a:cs typeface="Karla"/>
              <a:sym typeface="Karla"/>
            </a:endParaRPr>
          </a:p>
          <a:p>
            <a:pPr indent="-158750" lvl="0" marL="179999" rtl="0" algn="l">
              <a:lnSpc>
                <a:spcPct val="115000"/>
              </a:lnSpc>
              <a:spcBef>
                <a:spcPts val="0"/>
              </a:spcBef>
              <a:spcAft>
                <a:spcPts val="0"/>
              </a:spcAft>
              <a:buClr>
                <a:srgbClr val="D06350"/>
              </a:buClr>
              <a:buSzPts val="1000"/>
              <a:buFont typeface="Karla"/>
              <a:buChar char="●"/>
            </a:pPr>
            <a:r>
              <a:rPr b="1" lang="fr" sz="1000">
                <a:solidFill>
                  <a:schemeClr val="dk1"/>
                </a:solidFill>
                <a:latin typeface="Karla"/>
                <a:ea typeface="Karla"/>
                <a:cs typeface="Karla"/>
                <a:sym typeface="Karla"/>
              </a:rPr>
              <a:t>Former </a:t>
            </a:r>
            <a:r>
              <a:rPr lang="fr" sz="1000">
                <a:solidFill>
                  <a:schemeClr val="dk1"/>
                </a:solidFill>
                <a:latin typeface="Karla"/>
                <a:ea typeface="Karla"/>
                <a:cs typeface="Karla"/>
                <a:sym typeface="Karla"/>
              </a:rPr>
              <a:t>les membres et dirigeants sur les questions d’inclusion sociale et </a:t>
            </a:r>
            <a:r>
              <a:rPr b="1" lang="fr" sz="1000">
                <a:solidFill>
                  <a:schemeClr val="dk1"/>
                </a:solidFill>
                <a:latin typeface="Karla"/>
                <a:ea typeface="Karla"/>
                <a:cs typeface="Karla"/>
                <a:sym typeface="Karla"/>
              </a:rPr>
              <a:t>s’entourer d’acteurs spécialisés</a:t>
            </a:r>
            <a:endParaRPr b="1" sz="1000">
              <a:solidFill>
                <a:schemeClr val="dk1"/>
              </a:solidFill>
              <a:latin typeface="Karla"/>
              <a:ea typeface="Karla"/>
              <a:cs typeface="Karla"/>
              <a:sym typeface="Karla"/>
            </a:endParaRPr>
          </a:p>
          <a:p>
            <a:pPr indent="-158750" lvl="0" marL="179999" rtl="0" algn="l">
              <a:lnSpc>
                <a:spcPct val="115000"/>
              </a:lnSpc>
              <a:spcBef>
                <a:spcPts val="0"/>
              </a:spcBef>
              <a:spcAft>
                <a:spcPts val="0"/>
              </a:spcAft>
              <a:buClr>
                <a:srgbClr val="D06350"/>
              </a:buClr>
              <a:buSzPts val="1000"/>
              <a:buFont typeface="Karla"/>
              <a:buChar char="●"/>
            </a:pPr>
            <a:r>
              <a:rPr b="1" lang="fr" sz="1000">
                <a:solidFill>
                  <a:schemeClr val="dk1"/>
                </a:solidFill>
                <a:latin typeface="Karla"/>
                <a:ea typeface="Karla"/>
                <a:cs typeface="Karla"/>
                <a:sym typeface="Karla"/>
              </a:rPr>
              <a:t>Accompagner une transformation inclusive </a:t>
            </a:r>
            <a:r>
              <a:rPr lang="fr" sz="1000">
                <a:solidFill>
                  <a:schemeClr val="dk1"/>
                </a:solidFill>
                <a:latin typeface="Karla"/>
                <a:ea typeface="Karla"/>
                <a:cs typeface="Karla"/>
                <a:sym typeface="Karla"/>
              </a:rPr>
              <a:t>des matières premières agricoles pour relocaliser la valeur</a:t>
            </a:r>
            <a:r>
              <a:rPr b="1" lang="fr" sz="1000">
                <a:solidFill>
                  <a:schemeClr val="dk1"/>
                </a:solidFill>
                <a:latin typeface="Karla"/>
                <a:ea typeface="Karla"/>
                <a:cs typeface="Karla"/>
                <a:sym typeface="Karla"/>
              </a:rPr>
              <a:t> </a:t>
            </a:r>
            <a:endParaRPr b="1" sz="1000">
              <a:solidFill>
                <a:schemeClr val="dk1"/>
              </a:solidFill>
              <a:latin typeface="Karla"/>
              <a:ea typeface="Karla"/>
              <a:cs typeface="Karla"/>
              <a:sym typeface="Karl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52"/>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576" name="Google Shape;576;p52" title="homme-flou-et-coup-moyen-de-feves-de-cacao.jpg"/>
          <p:cNvPicPr preferRelativeResize="0"/>
          <p:nvPr/>
        </p:nvPicPr>
        <p:blipFill rotWithShape="1">
          <a:blip r:embed="rId3">
            <a:alphaModFix/>
          </a:blip>
          <a:srcRect b="15189" l="0" r="0" t="0"/>
          <a:stretch/>
        </p:blipFill>
        <p:spPr>
          <a:xfrm>
            <a:off x="0" y="-25325"/>
            <a:ext cx="9144003" cy="5168825"/>
          </a:xfrm>
          <a:prstGeom prst="rect">
            <a:avLst/>
          </a:prstGeom>
          <a:noFill/>
          <a:ln>
            <a:noFill/>
          </a:ln>
        </p:spPr>
      </p:pic>
      <p:sp>
        <p:nvSpPr>
          <p:cNvPr id="577" name="Google Shape;577;p52"/>
          <p:cNvSpPr txBox="1"/>
          <p:nvPr/>
        </p:nvSpPr>
        <p:spPr>
          <a:xfrm>
            <a:off x="571500" y="4122800"/>
            <a:ext cx="80517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fr" sz="1800">
                <a:solidFill>
                  <a:schemeClr val="lt1"/>
                </a:solidFill>
                <a:latin typeface="Karla"/>
                <a:ea typeface="Karla"/>
                <a:cs typeface="Karla"/>
                <a:sym typeface="Karla"/>
              </a:rPr>
              <a:t>Le programme </a:t>
            </a:r>
            <a:r>
              <a:rPr b="1" lang="fr" sz="1800">
                <a:solidFill>
                  <a:schemeClr val="lt1"/>
                </a:solidFill>
                <a:latin typeface="Karla"/>
                <a:ea typeface="Karla"/>
                <a:cs typeface="Karla"/>
                <a:sym typeface="Karla"/>
              </a:rPr>
              <a:t>Équité</a:t>
            </a:r>
            <a:endParaRPr b="1" sz="1800">
              <a:solidFill>
                <a:schemeClr val="lt1"/>
              </a:solidFill>
              <a:latin typeface="Karla"/>
              <a:ea typeface="Karla"/>
              <a:cs typeface="Karla"/>
              <a:sym typeface="Karla"/>
            </a:endParaRPr>
          </a:p>
        </p:txBody>
      </p:sp>
      <p:sp>
        <p:nvSpPr>
          <p:cNvPr id="578" name="Google Shape;578;p52"/>
          <p:cNvSpPr txBox="1"/>
          <p:nvPr/>
        </p:nvSpPr>
        <p:spPr>
          <a:xfrm>
            <a:off x="571500" y="396975"/>
            <a:ext cx="3163800" cy="683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fr" sz="3600">
                <a:solidFill>
                  <a:schemeClr val="lt1"/>
                </a:solidFill>
                <a:latin typeface="Anton"/>
                <a:ea typeface="Anton"/>
                <a:cs typeface="Anton"/>
                <a:sym typeface="Anton"/>
              </a:rPr>
              <a:t>Et maintenant ? </a:t>
            </a:r>
            <a:endParaRPr b="1" sz="3600">
              <a:solidFill>
                <a:schemeClr val="lt1"/>
              </a:solidFill>
              <a:latin typeface="Anton"/>
              <a:ea typeface="Anton"/>
              <a:cs typeface="Anton"/>
              <a:sym typeface="Anton"/>
            </a:endParaRPr>
          </a:p>
        </p:txBody>
      </p:sp>
      <p:pic>
        <p:nvPicPr>
          <p:cNvPr id="579" name="Google Shape;579;p52"/>
          <p:cNvPicPr preferRelativeResize="0"/>
          <p:nvPr/>
        </p:nvPicPr>
        <p:blipFill>
          <a:blip r:embed="rId4">
            <a:alphaModFix/>
          </a:blip>
          <a:stretch>
            <a:fillRect/>
          </a:stretch>
        </p:blipFill>
        <p:spPr>
          <a:xfrm>
            <a:off x="7413984" y="463274"/>
            <a:ext cx="1209314" cy="6170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53"/>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85" name="Google Shape;585;p53"/>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86" name="Google Shape;586;p53"/>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87" name="Google Shape;587;p53"/>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53"/>
          <p:cNvSpPr txBox="1"/>
          <p:nvPr/>
        </p:nvSpPr>
        <p:spPr>
          <a:xfrm>
            <a:off x="423700" y="104500"/>
            <a:ext cx="819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Placer l’égalité de genre et l’inclusion sociale au coeur du programme </a:t>
            </a:r>
            <a:endParaRPr sz="1800">
              <a:solidFill>
                <a:schemeClr val="lt1"/>
              </a:solidFill>
              <a:latin typeface="Anton"/>
              <a:ea typeface="Anton"/>
              <a:cs typeface="Anton"/>
              <a:sym typeface="Anton"/>
            </a:endParaRPr>
          </a:p>
        </p:txBody>
      </p:sp>
      <p:sp>
        <p:nvSpPr>
          <p:cNvPr id="589" name="Google Shape;589;p53"/>
          <p:cNvSpPr txBox="1"/>
          <p:nvPr/>
        </p:nvSpPr>
        <p:spPr>
          <a:xfrm>
            <a:off x="423700" y="863600"/>
            <a:ext cx="8303700" cy="4152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sz="1200">
                <a:solidFill>
                  <a:srgbClr val="D06350"/>
                </a:solidFill>
                <a:latin typeface="Karla"/>
                <a:ea typeface="Karla"/>
                <a:cs typeface="Karla"/>
                <a:sym typeface="Karla"/>
              </a:rPr>
              <a:t>Une montée en puissance des enjeux liés à l’égalité de genre et à l’inclusion sociale dans le programme Équité</a:t>
            </a:r>
            <a:endParaRPr b="1" sz="1200">
              <a:solidFill>
                <a:srgbClr val="D06350"/>
              </a:solidFill>
              <a:latin typeface="Karla"/>
              <a:ea typeface="Karla"/>
              <a:cs typeface="Karla"/>
              <a:sym typeface="Karla"/>
            </a:endParaRPr>
          </a:p>
          <a:p>
            <a:pPr indent="-171450" lvl="0" marL="269999" rtl="0" algn="l">
              <a:lnSpc>
                <a:spcPct val="115000"/>
              </a:lnSpc>
              <a:spcBef>
                <a:spcPts val="1000"/>
              </a:spcBef>
              <a:spcAft>
                <a:spcPts val="0"/>
              </a:spcAft>
              <a:buClr>
                <a:schemeClr val="dk1"/>
              </a:buClr>
              <a:buSzPts val="1200"/>
              <a:buFont typeface="Karla"/>
              <a:buChar char="●"/>
            </a:pPr>
            <a:r>
              <a:rPr b="1" lang="fr" sz="1200">
                <a:solidFill>
                  <a:schemeClr val="dk1"/>
                </a:solidFill>
                <a:latin typeface="Karla"/>
                <a:ea typeface="Karla"/>
                <a:cs typeface="Karla"/>
                <a:sym typeface="Karla"/>
              </a:rPr>
              <a:t>Equité 1 : </a:t>
            </a:r>
            <a:r>
              <a:rPr lang="fr" sz="1200">
                <a:solidFill>
                  <a:schemeClr val="dk1"/>
                </a:solidFill>
                <a:latin typeface="Karla"/>
                <a:ea typeface="Karla"/>
                <a:cs typeface="Karla"/>
                <a:sym typeface="Karla"/>
              </a:rPr>
              <a:t>Une approche périphérique : </a:t>
            </a:r>
            <a:endParaRPr sz="1200">
              <a:solidFill>
                <a:schemeClr val="dk1"/>
              </a:solidFill>
              <a:latin typeface="Karla"/>
              <a:ea typeface="Karla"/>
              <a:cs typeface="Karla"/>
              <a:sym typeface="Karla"/>
            </a:endParaRPr>
          </a:p>
          <a:p>
            <a:pPr indent="-304800" lvl="1" marL="9144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Prise en compte relativement peu structurée et indirecte </a:t>
            </a:r>
            <a:endParaRPr sz="1200">
              <a:solidFill>
                <a:schemeClr val="dk1"/>
              </a:solidFill>
              <a:latin typeface="Karla"/>
              <a:ea typeface="Karla"/>
              <a:cs typeface="Karla"/>
              <a:sym typeface="Karla"/>
            </a:endParaRPr>
          </a:p>
          <a:p>
            <a:pPr indent="-304800" lvl="1" marL="9144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Les questions de l’égalité et de l’inclusion plutôt portés par les standards du CE </a:t>
            </a:r>
            <a:endParaRPr sz="1200">
              <a:solidFill>
                <a:schemeClr val="dk1"/>
              </a:solidFill>
              <a:latin typeface="Karla"/>
              <a:ea typeface="Karla"/>
              <a:cs typeface="Karla"/>
              <a:sym typeface="Karla"/>
            </a:endParaRPr>
          </a:p>
          <a:p>
            <a:pPr indent="-304800" lvl="1" marL="9144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Des actions spécifiques limitées et un intérêt pour la question de la sous représentation des femmes dans les coopératives</a:t>
            </a:r>
            <a:endParaRPr sz="1200">
              <a:solidFill>
                <a:schemeClr val="dk1"/>
              </a:solidFill>
              <a:latin typeface="Karla"/>
              <a:ea typeface="Karla"/>
              <a:cs typeface="Karla"/>
              <a:sym typeface="Karla"/>
            </a:endParaRPr>
          </a:p>
          <a:p>
            <a:pPr indent="-171450" lvl="0" marL="269999" rtl="0" algn="l">
              <a:lnSpc>
                <a:spcPct val="115000"/>
              </a:lnSpc>
              <a:spcBef>
                <a:spcPts val="1000"/>
              </a:spcBef>
              <a:spcAft>
                <a:spcPts val="0"/>
              </a:spcAft>
              <a:buClr>
                <a:schemeClr val="dk1"/>
              </a:buClr>
              <a:buSzPts val="1200"/>
              <a:buFont typeface="Karla"/>
              <a:buChar char="●"/>
            </a:pPr>
            <a:r>
              <a:rPr b="1" lang="fr" sz="1200">
                <a:solidFill>
                  <a:schemeClr val="dk1"/>
                </a:solidFill>
                <a:latin typeface="Karla"/>
                <a:ea typeface="Karla"/>
                <a:cs typeface="Karla"/>
                <a:sym typeface="Karla"/>
              </a:rPr>
              <a:t>Equité 2 : </a:t>
            </a:r>
            <a:r>
              <a:rPr lang="fr" sz="1200">
                <a:solidFill>
                  <a:schemeClr val="dk1"/>
                </a:solidFill>
                <a:latin typeface="Karla"/>
                <a:ea typeface="Karla"/>
                <a:cs typeface="Karla"/>
                <a:sym typeface="Karla"/>
              </a:rPr>
              <a:t>Une approche plus structurée : </a:t>
            </a:r>
            <a:endParaRPr sz="1200">
              <a:solidFill>
                <a:schemeClr val="dk1"/>
              </a:solidFill>
              <a:latin typeface="Karla"/>
              <a:ea typeface="Karla"/>
              <a:cs typeface="Karla"/>
              <a:sym typeface="Karla"/>
            </a:endParaRPr>
          </a:p>
          <a:p>
            <a:pPr indent="-304800" lvl="1" marL="9144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Lancement de </a:t>
            </a:r>
            <a:r>
              <a:rPr lang="fr" sz="1200">
                <a:solidFill>
                  <a:schemeClr val="dk1"/>
                </a:solidFill>
                <a:latin typeface="Karla"/>
                <a:ea typeface="Karla"/>
                <a:cs typeface="Karla"/>
                <a:sym typeface="Karla"/>
              </a:rPr>
              <a:t>l'École</a:t>
            </a:r>
            <a:r>
              <a:rPr lang="fr" sz="1200">
                <a:solidFill>
                  <a:schemeClr val="dk1"/>
                </a:solidFill>
                <a:latin typeface="Karla"/>
                <a:ea typeface="Karla"/>
                <a:cs typeface="Karla"/>
                <a:sym typeface="Karla"/>
              </a:rPr>
              <a:t> du Leadership des femmes </a:t>
            </a:r>
            <a:endParaRPr sz="1200">
              <a:solidFill>
                <a:schemeClr val="dk1"/>
              </a:solidFill>
              <a:latin typeface="Karla"/>
              <a:ea typeface="Karla"/>
              <a:cs typeface="Karla"/>
              <a:sym typeface="Karla"/>
            </a:endParaRPr>
          </a:p>
          <a:p>
            <a:pPr indent="-304800" lvl="1" marL="9144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Inclusion de projets communautaires sur l’autonomisation économique des femmes </a:t>
            </a:r>
            <a:endParaRPr sz="1200">
              <a:solidFill>
                <a:schemeClr val="dk1"/>
              </a:solidFill>
              <a:latin typeface="Karla"/>
              <a:ea typeface="Karla"/>
              <a:cs typeface="Karla"/>
              <a:sym typeface="Karla"/>
            </a:endParaRPr>
          </a:p>
          <a:p>
            <a:pPr indent="-304800" lvl="1" marL="9144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Financement d’action à destination des femmes via les facilités </a:t>
            </a:r>
            <a:endParaRPr sz="1200">
              <a:solidFill>
                <a:schemeClr val="dk1"/>
              </a:solidFill>
              <a:latin typeface="Karla"/>
              <a:ea typeface="Karla"/>
              <a:cs typeface="Karla"/>
              <a:sym typeface="Karla"/>
            </a:endParaRPr>
          </a:p>
          <a:p>
            <a:pPr indent="-304800" lvl="1" marL="9144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Formation des équipes projets </a:t>
            </a:r>
            <a:endParaRPr sz="1200">
              <a:solidFill>
                <a:schemeClr val="dk1"/>
              </a:solidFill>
              <a:latin typeface="Karla"/>
              <a:ea typeface="Karla"/>
              <a:cs typeface="Karla"/>
              <a:sym typeface="Karla"/>
            </a:endParaRPr>
          </a:p>
          <a:p>
            <a:pPr indent="-171450" lvl="0" marL="269999" rtl="0" algn="l">
              <a:lnSpc>
                <a:spcPct val="115000"/>
              </a:lnSpc>
              <a:spcBef>
                <a:spcPts val="1000"/>
              </a:spcBef>
              <a:spcAft>
                <a:spcPts val="0"/>
              </a:spcAft>
              <a:buClr>
                <a:schemeClr val="dk1"/>
              </a:buClr>
              <a:buSzPts val="1200"/>
              <a:buFont typeface="Karla"/>
              <a:buChar char="●"/>
            </a:pPr>
            <a:r>
              <a:rPr b="1" lang="fr" sz="1200">
                <a:solidFill>
                  <a:schemeClr val="dk1"/>
                </a:solidFill>
                <a:latin typeface="Karla"/>
                <a:ea typeface="Karla"/>
                <a:cs typeface="Karla"/>
                <a:sym typeface="Karla"/>
              </a:rPr>
              <a:t>Equité 3 : </a:t>
            </a:r>
            <a:r>
              <a:rPr lang="fr" sz="1200">
                <a:solidFill>
                  <a:schemeClr val="dk1"/>
                </a:solidFill>
                <a:latin typeface="Karla"/>
                <a:ea typeface="Karla"/>
                <a:cs typeface="Karla"/>
                <a:sym typeface="Karla"/>
              </a:rPr>
              <a:t>Vers une approche transversale et systémique ? </a:t>
            </a:r>
            <a:endParaRPr sz="1200">
              <a:solidFill>
                <a:schemeClr val="dk1"/>
              </a:solidFill>
              <a:latin typeface="Karla"/>
              <a:ea typeface="Karla"/>
              <a:cs typeface="Karla"/>
              <a:sym typeface="Karla"/>
            </a:endParaRPr>
          </a:p>
          <a:p>
            <a:pPr indent="-304800" lvl="1" marL="9144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Vraie volonté de transversaliser le genre et l’inclusion sociale </a:t>
            </a:r>
            <a:endParaRPr sz="1200">
              <a:solidFill>
                <a:schemeClr val="dk1"/>
              </a:solidFill>
              <a:latin typeface="Karla"/>
              <a:ea typeface="Karla"/>
              <a:cs typeface="Karla"/>
              <a:sym typeface="Karla"/>
            </a:endParaRPr>
          </a:p>
          <a:p>
            <a:pPr indent="-304800" lvl="1" marL="9144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Création d’un poste de Responsable Genre et Inclusion Sociale </a:t>
            </a:r>
            <a:endParaRPr sz="1200">
              <a:solidFill>
                <a:schemeClr val="dk1"/>
              </a:solidFill>
              <a:latin typeface="Karla"/>
              <a:ea typeface="Karla"/>
              <a:cs typeface="Karla"/>
              <a:sym typeface="Karla"/>
            </a:endParaRPr>
          </a:p>
          <a:p>
            <a:pPr indent="-304800" lvl="1" marL="9144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Résultat spécifique dans le cadre logique </a:t>
            </a:r>
            <a:endParaRPr sz="1200">
              <a:solidFill>
                <a:schemeClr val="dk1"/>
              </a:solidFill>
              <a:latin typeface="Karla"/>
              <a:ea typeface="Karla"/>
              <a:cs typeface="Karla"/>
              <a:sym typeface="Karla"/>
            </a:endParaRPr>
          </a:p>
          <a:p>
            <a:pPr indent="-304800" lvl="1" marL="9144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Mise en oeuvre d’un diagnostic de lancement </a:t>
            </a:r>
            <a:endParaRPr sz="1200">
              <a:solidFill>
                <a:schemeClr val="dk1"/>
              </a:solidFill>
              <a:latin typeface="Karla"/>
              <a:ea typeface="Karla"/>
              <a:cs typeface="Karla"/>
              <a:sym typeface="Karla"/>
            </a:endParaRPr>
          </a:p>
          <a:p>
            <a:pPr indent="-304800" lvl="1" marL="9144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Construction d’un PAGIS pour intégrer l’approche genre dans l’ensemble des activités </a:t>
            </a:r>
            <a:endParaRPr sz="1200">
              <a:solidFill>
                <a:schemeClr val="dk1"/>
              </a:solidFill>
              <a:latin typeface="Karla"/>
              <a:ea typeface="Karla"/>
              <a:cs typeface="Karla"/>
              <a:sym typeface="Karl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54"/>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95" name="Google Shape;595;p54"/>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96" name="Google Shape;596;p54"/>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97" name="Google Shape;597;p54"/>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54"/>
          <p:cNvSpPr txBox="1"/>
          <p:nvPr/>
        </p:nvSpPr>
        <p:spPr>
          <a:xfrm>
            <a:off x="423700" y="104500"/>
            <a:ext cx="819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Construire une logique programme véritablement transformative </a:t>
            </a:r>
            <a:endParaRPr sz="1800">
              <a:solidFill>
                <a:schemeClr val="lt1"/>
              </a:solidFill>
              <a:latin typeface="Anton"/>
              <a:ea typeface="Anton"/>
              <a:cs typeface="Anton"/>
              <a:sym typeface="Anton"/>
            </a:endParaRPr>
          </a:p>
        </p:txBody>
      </p:sp>
      <p:sp>
        <p:nvSpPr>
          <p:cNvPr id="599" name="Google Shape;599;p54"/>
          <p:cNvSpPr txBox="1"/>
          <p:nvPr/>
        </p:nvSpPr>
        <p:spPr>
          <a:xfrm>
            <a:off x="376900" y="794575"/>
            <a:ext cx="82464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fr" sz="1200">
                <a:solidFill>
                  <a:srgbClr val="D06350"/>
                </a:solidFill>
                <a:latin typeface="Karla"/>
                <a:ea typeface="Karla"/>
                <a:cs typeface="Karla"/>
                <a:sym typeface="Karla"/>
              </a:rPr>
              <a:t>Un cadre programmatique qui permet de penser une vraie logique transformative des filières </a:t>
            </a:r>
            <a:endParaRPr b="1" sz="1200">
              <a:solidFill>
                <a:srgbClr val="D06350"/>
              </a:solidFill>
              <a:latin typeface="Karla"/>
              <a:ea typeface="Karla"/>
              <a:cs typeface="Karla"/>
              <a:sym typeface="Karla"/>
            </a:endParaRPr>
          </a:p>
        </p:txBody>
      </p:sp>
      <p:sp>
        <p:nvSpPr>
          <p:cNvPr id="600" name="Google Shape;600;p54"/>
          <p:cNvSpPr txBox="1"/>
          <p:nvPr/>
        </p:nvSpPr>
        <p:spPr>
          <a:xfrm>
            <a:off x="372600" y="1163875"/>
            <a:ext cx="8199600" cy="355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sz="1200">
                <a:solidFill>
                  <a:schemeClr val="dk1"/>
                </a:solidFill>
                <a:latin typeface="Karla"/>
                <a:ea typeface="Karla"/>
                <a:cs typeface="Karla"/>
                <a:sym typeface="Karla"/>
              </a:rPr>
              <a:t>Des ressources dédiées</a:t>
            </a:r>
            <a:r>
              <a:rPr lang="fr" sz="1200">
                <a:solidFill>
                  <a:schemeClr val="dk1"/>
                </a:solidFill>
                <a:latin typeface="Karla"/>
                <a:ea typeface="Karla"/>
                <a:cs typeface="Karla"/>
                <a:sym typeface="Karla"/>
              </a:rPr>
              <a:t>, notamment par le recrutement d’une responsable genre et inclusion sociale qui permet d’aller plus loin sur ces enjeux. Cette nouvelle ressource permettra d’accompagner les équipes dans un approfondissement des actions sur le genre et l’inclusion sociale.</a:t>
            </a:r>
            <a:endParaRPr sz="1200">
              <a:solidFill>
                <a:schemeClr val="dk1"/>
              </a:solidFill>
              <a:latin typeface="Karla"/>
              <a:ea typeface="Karla"/>
              <a:cs typeface="Karla"/>
              <a:sym typeface="Karla"/>
            </a:endParaRPr>
          </a:p>
          <a:p>
            <a:pPr indent="0" lvl="0" marL="0" rtl="0" algn="l">
              <a:lnSpc>
                <a:spcPct val="115000"/>
              </a:lnSpc>
              <a:spcBef>
                <a:spcPts val="1000"/>
              </a:spcBef>
              <a:spcAft>
                <a:spcPts val="0"/>
              </a:spcAft>
              <a:buNone/>
            </a:pPr>
            <a:r>
              <a:rPr b="1" lang="fr" sz="1200">
                <a:solidFill>
                  <a:schemeClr val="dk1"/>
                </a:solidFill>
                <a:latin typeface="Karla"/>
                <a:ea typeface="Karla"/>
                <a:cs typeface="Karla"/>
                <a:sym typeface="Karla"/>
              </a:rPr>
              <a:t>Des ambitions affichées </a:t>
            </a:r>
            <a:r>
              <a:rPr lang="fr" sz="1200">
                <a:solidFill>
                  <a:schemeClr val="dk1"/>
                </a:solidFill>
                <a:latin typeface="Karla"/>
                <a:ea typeface="Karla"/>
                <a:cs typeface="Karla"/>
                <a:sym typeface="Karla"/>
              </a:rPr>
              <a:t>à travers un objectif et un résultat spécifique sur les questions de genre et d’inclusion sociale à transversaliser sur l’ensemble du </a:t>
            </a:r>
            <a:r>
              <a:rPr lang="fr" sz="1200">
                <a:solidFill>
                  <a:schemeClr val="dk1"/>
                </a:solidFill>
                <a:latin typeface="Karla"/>
                <a:ea typeface="Karla"/>
                <a:cs typeface="Karla"/>
                <a:sym typeface="Karla"/>
              </a:rPr>
              <a:t>programme</a:t>
            </a:r>
            <a:endParaRPr sz="1200">
              <a:solidFill>
                <a:schemeClr val="dk1"/>
              </a:solidFill>
              <a:latin typeface="Karla"/>
              <a:ea typeface="Karla"/>
              <a:cs typeface="Karla"/>
              <a:sym typeface="Karla"/>
            </a:endParaRPr>
          </a:p>
          <a:p>
            <a:pPr indent="0" lvl="0" marL="0" rtl="0" algn="l">
              <a:lnSpc>
                <a:spcPct val="115000"/>
              </a:lnSpc>
              <a:spcBef>
                <a:spcPts val="1000"/>
              </a:spcBef>
              <a:spcAft>
                <a:spcPts val="0"/>
              </a:spcAft>
              <a:buNone/>
            </a:pPr>
            <a:r>
              <a:rPr b="1" lang="fr" sz="1200">
                <a:solidFill>
                  <a:srgbClr val="D06350"/>
                </a:solidFill>
                <a:latin typeface="Karla"/>
                <a:ea typeface="Karla"/>
                <a:cs typeface="Karla"/>
                <a:sym typeface="Karla"/>
              </a:rPr>
              <a:t>A transversaliser à travers la création d’un Plan d’Action Genre et Inclusion Sociale </a:t>
            </a:r>
            <a:endParaRPr b="1" sz="1200">
              <a:solidFill>
                <a:srgbClr val="D06350"/>
              </a:solidFill>
              <a:latin typeface="Karla"/>
              <a:ea typeface="Karla"/>
              <a:cs typeface="Karla"/>
              <a:sym typeface="Karla"/>
            </a:endParaRPr>
          </a:p>
          <a:p>
            <a:pPr indent="0" lvl="0" marL="0" rtl="0" algn="l">
              <a:lnSpc>
                <a:spcPct val="115000"/>
              </a:lnSpc>
              <a:spcBef>
                <a:spcPts val="1000"/>
              </a:spcBef>
              <a:spcAft>
                <a:spcPts val="0"/>
              </a:spcAft>
              <a:buNone/>
            </a:pPr>
            <a:r>
              <a:rPr lang="fr" sz="1200">
                <a:solidFill>
                  <a:schemeClr val="dk1"/>
                </a:solidFill>
                <a:latin typeface="Karla"/>
                <a:ea typeface="Karla"/>
                <a:cs typeface="Karla"/>
                <a:sym typeface="Karla"/>
              </a:rPr>
              <a:t>Ces ressources et ambitions affichées doivent impérativement s’inscrire dans une démarche transversale, au </a:t>
            </a:r>
            <a:r>
              <a:rPr b="1" lang="fr" sz="1200">
                <a:solidFill>
                  <a:schemeClr val="dk1"/>
                </a:solidFill>
                <a:latin typeface="Karla"/>
                <a:ea typeface="Karla"/>
                <a:cs typeface="Karla"/>
                <a:sym typeface="Karla"/>
              </a:rPr>
              <a:t>risque de “cornériser” </a:t>
            </a:r>
            <a:r>
              <a:rPr lang="fr" sz="1200">
                <a:solidFill>
                  <a:schemeClr val="dk1"/>
                </a:solidFill>
                <a:latin typeface="Karla"/>
                <a:ea typeface="Karla"/>
                <a:cs typeface="Karla"/>
                <a:sym typeface="Karla"/>
              </a:rPr>
              <a:t>les questions de genre et d’inclusion sociale au niveau de ces dernières </a:t>
            </a:r>
            <a:endParaRPr sz="1200">
              <a:solidFill>
                <a:schemeClr val="dk1"/>
              </a:solidFill>
              <a:latin typeface="Karla"/>
              <a:ea typeface="Karla"/>
              <a:cs typeface="Karla"/>
              <a:sym typeface="Karla"/>
            </a:endParaRPr>
          </a:p>
          <a:p>
            <a:pPr indent="0" lvl="0" marL="0" rtl="0" algn="l">
              <a:lnSpc>
                <a:spcPct val="115000"/>
              </a:lnSpc>
              <a:spcBef>
                <a:spcPts val="1000"/>
              </a:spcBef>
              <a:spcAft>
                <a:spcPts val="0"/>
              </a:spcAft>
              <a:buNone/>
            </a:pPr>
            <a:r>
              <a:rPr lang="fr" sz="1200">
                <a:solidFill>
                  <a:schemeClr val="dk1"/>
                </a:solidFill>
                <a:latin typeface="Karla"/>
                <a:ea typeface="Karla"/>
                <a:cs typeface="Karla"/>
                <a:sym typeface="Karla"/>
              </a:rPr>
              <a:t>Nous lançons ainsi un cycle d’ateliers avec les équipes du projet pour construire un Plan Genre et Inclusion Sociale basé sur les résultats de ce diagnostic et la logique d’intervention du projet. </a:t>
            </a:r>
            <a:endParaRPr sz="1200">
              <a:solidFill>
                <a:schemeClr val="dk1"/>
              </a:solidFill>
              <a:latin typeface="Karla"/>
              <a:ea typeface="Karla"/>
              <a:cs typeface="Karla"/>
              <a:sym typeface="Karla"/>
            </a:endParaRPr>
          </a:p>
          <a:p>
            <a:pPr indent="0" lvl="0" marL="0" rtl="0" algn="l">
              <a:lnSpc>
                <a:spcPct val="115000"/>
              </a:lnSpc>
              <a:spcBef>
                <a:spcPts val="1000"/>
              </a:spcBef>
              <a:spcAft>
                <a:spcPts val="0"/>
              </a:spcAft>
              <a:buNone/>
            </a:pPr>
            <a:r>
              <a:rPr lang="fr" sz="1200">
                <a:solidFill>
                  <a:schemeClr val="dk1"/>
                </a:solidFill>
                <a:latin typeface="Karla"/>
                <a:ea typeface="Karla"/>
                <a:cs typeface="Karla"/>
                <a:sym typeface="Karla"/>
              </a:rPr>
              <a:t>⇒ Penser une démarche complète pour impacter en profondeur l’égalité de genre et l’inclusion sociale : </a:t>
            </a:r>
            <a:endParaRPr sz="1200">
              <a:solidFill>
                <a:schemeClr val="dk1"/>
              </a:solidFill>
              <a:latin typeface="Karla"/>
              <a:ea typeface="Karla"/>
              <a:cs typeface="Karla"/>
              <a:sym typeface="Karla"/>
            </a:endParaRPr>
          </a:p>
          <a:p>
            <a:pPr indent="-304800" lvl="0" marL="4572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Actions à mettre en oeuvre sur l’ensemble de la logique d’intervention du projet</a:t>
            </a:r>
            <a:endParaRPr sz="1200">
              <a:solidFill>
                <a:schemeClr val="dk1"/>
              </a:solidFill>
              <a:latin typeface="Karla"/>
              <a:ea typeface="Karla"/>
              <a:cs typeface="Karla"/>
              <a:sym typeface="Karla"/>
            </a:endParaRPr>
          </a:p>
          <a:p>
            <a:pPr indent="-304800" lvl="0" marL="457200" rtl="0" algn="l">
              <a:lnSpc>
                <a:spcPct val="115000"/>
              </a:lnSpc>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Stratégie de mobilisation, de renforcement et d’accompagnement des équipes et partenaires projet </a:t>
            </a:r>
            <a:endParaRPr sz="1200">
              <a:solidFill>
                <a:schemeClr val="dk1"/>
              </a:solidFill>
              <a:latin typeface="Karla"/>
              <a:ea typeface="Karla"/>
              <a:cs typeface="Karla"/>
              <a:sym typeface="Karl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9"/>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9" name="Google Shape;129;p19"/>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19"/>
          <p:cNvSpPr txBox="1"/>
          <p:nvPr/>
        </p:nvSpPr>
        <p:spPr>
          <a:xfrm>
            <a:off x="347500" y="104500"/>
            <a:ext cx="818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Contexte </a:t>
            </a:r>
            <a:endParaRPr sz="1800">
              <a:solidFill>
                <a:schemeClr val="lt1"/>
              </a:solidFill>
              <a:latin typeface="Anton"/>
              <a:ea typeface="Anton"/>
              <a:cs typeface="Anton"/>
              <a:sym typeface="Anton"/>
            </a:endParaRPr>
          </a:p>
        </p:txBody>
      </p:sp>
      <p:sp>
        <p:nvSpPr>
          <p:cNvPr id="131" name="Google Shape;131;p19"/>
          <p:cNvSpPr txBox="1"/>
          <p:nvPr/>
        </p:nvSpPr>
        <p:spPr>
          <a:xfrm>
            <a:off x="347500" y="959475"/>
            <a:ext cx="8495100" cy="352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300" u="sng">
                <a:solidFill>
                  <a:srgbClr val="C6634C"/>
                </a:solidFill>
                <a:latin typeface="Karla"/>
                <a:ea typeface="Karla"/>
                <a:cs typeface="Karla"/>
                <a:sym typeface="Karla"/>
              </a:rPr>
              <a:t>Les filières fruits et cacao en Côte d’Ivoire et au Ghana </a:t>
            </a:r>
            <a:endParaRPr b="1" sz="1300" u="sng">
              <a:solidFill>
                <a:srgbClr val="C6634C"/>
              </a:solidFill>
              <a:latin typeface="Karla"/>
              <a:ea typeface="Karla"/>
              <a:cs typeface="Karla"/>
              <a:sym typeface="Karla"/>
            </a:endParaRPr>
          </a:p>
          <a:p>
            <a:pPr indent="0" lvl="0" marL="630000" rtl="0" algn="l">
              <a:spcBef>
                <a:spcPts val="0"/>
              </a:spcBef>
              <a:spcAft>
                <a:spcPts val="0"/>
              </a:spcAft>
              <a:buNone/>
            </a:pPr>
            <a:r>
              <a:t/>
            </a:r>
            <a:endParaRPr b="1" sz="1200">
              <a:solidFill>
                <a:schemeClr val="dk1"/>
              </a:solidFill>
              <a:latin typeface="Karla"/>
              <a:ea typeface="Karla"/>
              <a:cs typeface="Karla"/>
              <a:sym typeface="Karla"/>
            </a:endParaRPr>
          </a:p>
          <a:p>
            <a:pPr indent="-304800" lvl="0" marL="457200" rtl="0" algn="l">
              <a:spcBef>
                <a:spcPts val="0"/>
              </a:spcBef>
              <a:spcAft>
                <a:spcPts val="0"/>
              </a:spcAft>
              <a:buClr>
                <a:schemeClr val="dk1"/>
              </a:buClr>
              <a:buSzPts val="1200"/>
              <a:buFont typeface="Karla"/>
              <a:buChar char="●"/>
            </a:pPr>
            <a:r>
              <a:rPr b="1" lang="fr" sz="1200">
                <a:solidFill>
                  <a:schemeClr val="dk1"/>
                </a:solidFill>
                <a:latin typeface="Karla"/>
                <a:ea typeface="Karla"/>
                <a:cs typeface="Karla"/>
                <a:sym typeface="Karla"/>
              </a:rPr>
              <a:t>L’agriculture en Côte d’Ivoire et au Ghana est un pilier économique essentiel, représentant respectivement 14 % et plus de 10 % de leur PIB. </a:t>
            </a:r>
            <a:r>
              <a:rPr lang="fr" sz="1200">
                <a:solidFill>
                  <a:schemeClr val="dk1"/>
                </a:solidFill>
                <a:latin typeface="Karla"/>
                <a:ea typeface="Karla"/>
                <a:cs typeface="Karla"/>
                <a:sym typeface="Karla"/>
              </a:rPr>
              <a:t>Ces économies reposent fortement sur la production et l’exportation de matières premières agricoles, notamment le cacao, dont ces deux pays assurent près de </a:t>
            </a:r>
            <a:r>
              <a:rPr lang="fr" sz="1200" u="sng">
                <a:solidFill>
                  <a:schemeClr val="dk1"/>
                </a:solidFill>
                <a:latin typeface="Karla"/>
                <a:ea typeface="Karla"/>
                <a:cs typeface="Karla"/>
                <a:sym typeface="Karla"/>
              </a:rPr>
              <a:t>60 % de la production mondiale.</a:t>
            </a:r>
            <a:endParaRPr b="1" sz="1200">
              <a:solidFill>
                <a:schemeClr val="dk1"/>
              </a:solidFill>
              <a:latin typeface="Karla"/>
              <a:ea typeface="Karla"/>
              <a:cs typeface="Karla"/>
              <a:sym typeface="Karla"/>
            </a:endParaRPr>
          </a:p>
          <a:p>
            <a:pPr indent="-304800" lvl="0" marL="457200" rtl="0" algn="l">
              <a:spcBef>
                <a:spcPts val="0"/>
              </a:spcBef>
              <a:spcAft>
                <a:spcPts val="0"/>
              </a:spcAft>
              <a:buClr>
                <a:schemeClr val="dk1"/>
              </a:buClr>
              <a:buSzPts val="1200"/>
              <a:buFont typeface="Karla"/>
              <a:buChar char="●"/>
            </a:pPr>
            <a:r>
              <a:rPr b="1" lang="fr" sz="1200">
                <a:solidFill>
                  <a:schemeClr val="dk1"/>
                </a:solidFill>
                <a:latin typeface="Karla"/>
                <a:ea typeface="Karla"/>
                <a:cs typeface="Karla"/>
                <a:sym typeface="Karla"/>
              </a:rPr>
              <a:t>En parallèle, les filières fruits participent à une stratégie de diversification </a:t>
            </a:r>
            <a:r>
              <a:rPr lang="fr" sz="1200">
                <a:solidFill>
                  <a:schemeClr val="dk1"/>
                </a:solidFill>
                <a:latin typeface="Karla"/>
                <a:ea typeface="Karla"/>
                <a:cs typeface="Karla"/>
                <a:sym typeface="Karla"/>
              </a:rPr>
              <a:t>des cultures d’exportation, notamment au Ghana à travers le développement des filières ananas et noix de coco.</a:t>
            </a:r>
            <a:endParaRPr sz="1200">
              <a:solidFill>
                <a:schemeClr val="dk1"/>
              </a:solidFill>
              <a:latin typeface="Karla"/>
              <a:ea typeface="Karla"/>
              <a:cs typeface="Karla"/>
              <a:sym typeface="Karla"/>
            </a:endParaRPr>
          </a:p>
          <a:p>
            <a:pPr indent="0" lvl="0" marL="457200" rtl="0" algn="l">
              <a:spcBef>
                <a:spcPts val="0"/>
              </a:spcBef>
              <a:spcAft>
                <a:spcPts val="0"/>
              </a:spcAft>
              <a:buNone/>
            </a:pPr>
            <a:r>
              <a:t/>
            </a:r>
            <a:endParaRPr b="1" sz="1200">
              <a:solidFill>
                <a:schemeClr val="dk1"/>
              </a:solidFill>
              <a:latin typeface="Karla"/>
              <a:ea typeface="Karla"/>
              <a:cs typeface="Karla"/>
              <a:sym typeface="Karla"/>
            </a:endParaRPr>
          </a:p>
          <a:p>
            <a:pPr indent="-304800" lvl="0" marL="457200" rtl="0" algn="l">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Pour renforcer leur poids dans la filière cacao,</a:t>
            </a:r>
            <a:r>
              <a:rPr b="1" lang="fr" sz="1200">
                <a:solidFill>
                  <a:schemeClr val="dk1"/>
                </a:solidFill>
                <a:latin typeface="Karla"/>
                <a:ea typeface="Karla"/>
                <a:cs typeface="Karla"/>
                <a:sym typeface="Karla"/>
              </a:rPr>
              <a:t> les deux pays tentent de s’allier </a:t>
            </a:r>
            <a:r>
              <a:rPr lang="fr" sz="1200">
                <a:solidFill>
                  <a:schemeClr val="dk1"/>
                </a:solidFill>
                <a:latin typeface="Karla"/>
                <a:ea typeface="Karla"/>
                <a:cs typeface="Karla"/>
                <a:sym typeface="Karla"/>
              </a:rPr>
              <a:t>(Cocobod et CCC) et on créé un mécanisme de régulation des prix : le DRD. </a:t>
            </a:r>
            <a:endParaRPr sz="1200">
              <a:solidFill>
                <a:schemeClr val="dk1"/>
              </a:solidFill>
              <a:latin typeface="Karla"/>
              <a:ea typeface="Karla"/>
              <a:cs typeface="Karla"/>
              <a:sym typeface="Karla"/>
            </a:endParaRPr>
          </a:p>
          <a:p>
            <a:pPr indent="-304800" lvl="0" marL="457200" rtl="0" algn="l">
              <a:spcBef>
                <a:spcPts val="0"/>
              </a:spcBef>
              <a:spcAft>
                <a:spcPts val="0"/>
              </a:spcAft>
              <a:buClr>
                <a:schemeClr val="dk1"/>
              </a:buClr>
              <a:buSzPts val="1200"/>
              <a:buFont typeface="Karla"/>
              <a:buChar char="●"/>
            </a:pPr>
            <a:r>
              <a:rPr b="1" lang="fr" sz="1200">
                <a:solidFill>
                  <a:schemeClr val="dk1"/>
                </a:solidFill>
                <a:latin typeface="Karla"/>
                <a:ea typeface="Karla"/>
                <a:cs typeface="Karla"/>
                <a:sym typeface="Karla"/>
              </a:rPr>
              <a:t>Une stratégie </a:t>
            </a:r>
            <a:r>
              <a:rPr b="1" lang="fr" sz="1200">
                <a:solidFill>
                  <a:schemeClr val="dk1"/>
                </a:solidFill>
                <a:latin typeface="Karla"/>
                <a:ea typeface="Karla"/>
                <a:cs typeface="Karla"/>
                <a:sym typeface="Karla"/>
              </a:rPr>
              <a:t>d'industrialisation</a:t>
            </a:r>
            <a:r>
              <a:rPr b="1" lang="fr" sz="1200">
                <a:solidFill>
                  <a:schemeClr val="dk1"/>
                </a:solidFill>
                <a:latin typeface="Karla"/>
                <a:ea typeface="Karla"/>
                <a:cs typeface="Karla"/>
                <a:sym typeface="Karla"/>
              </a:rPr>
              <a:t> pour promouvoir la transformation locale des fèves</a:t>
            </a:r>
            <a:r>
              <a:rPr lang="fr" sz="1200">
                <a:solidFill>
                  <a:schemeClr val="dk1"/>
                </a:solidFill>
                <a:latin typeface="Karla"/>
                <a:ea typeface="Karla"/>
                <a:cs typeface="Karla"/>
                <a:sym typeface="Karla"/>
              </a:rPr>
              <a:t> (30 % en Côte d’Ivoire, 40 % au Ghana), qui reste cependant principalement opérée par des entreprises </a:t>
            </a:r>
            <a:r>
              <a:rPr lang="fr" sz="1200">
                <a:solidFill>
                  <a:schemeClr val="dk1"/>
                </a:solidFill>
                <a:latin typeface="Karla"/>
                <a:ea typeface="Karla"/>
                <a:cs typeface="Karla"/>
                <a:sym typeface="Karla"/>
              </a:rPr>
              <a:t>étrangères</a:t>
            </a:r>
            <a:r>
              <a:rPr lang="fr" sz="1200">
                <a:solidFill>
                  <a:schemeClr val="dk1"/>
                </a:solidFill>
                <a:latin typeface="Karla"/>
                <a:ea typeface="Karla"/>
                <a:cs typeface="Karla"/>
                <a:sym typeface="Karla"/>
              </a:rPr>
              <a:t> comme Cargill ou Barry Callebaut.</a:t>
            </a:r>
            <a:endParaRPr sz="1200">
              <a:solidFill>
                <a:schemeClr val="dk1"/>
              </a:solidFill>
              <a:latin typeface="Karla"/>
              <a:ea typeface="Karla"/>
              <a:cs typeface="Karla"/>
              <a:sym typeface="Karla"/>
            </a:endParaRPr>
          </a:p>
          <a:p>
            <a:pPr indent="0" lvl="0" marL="457200" rtl="0" algn="l">
              <a:spcBef>
                <a:spcPts val="0"/>
              </a:spcBef>
              <a:spcAft>
                <a:spcPts val="0"/>
              </a:spcAft>
              <a:buNone/>
            </a:pPr>
            <a:r>
              <a:t/>
            </a:r>
            <a:endParaRPr b="1" sz="1200">
              <a:solidFill>
                <a:schemeClr val="dk1"/>
              </a:solidFill>
              <a:latin typeface="Karla"/>
              <a:ea typeface="Karla"/>
              <a:cs typeface="Karla"/>
              <a:sym typeface="Karla"/>
            </a:endParaRPr>
          </a:p>
          <a:p>
            <a:pPr indent="-304800" lvl="0" marL="457200" rtl="0" algn="l">
              <a:spcBef>
                <a:spcPts val="0"/>
              </a:spcBef>
              <a:spcAft>
                <a:spcPts val="0"/>
              </a:spcAft>
              <a:buClr>
                <a:schemeClr val="dk1"/>
              </a:buClr>
              <a:buSzPts val="1200"/>
              <a:buFont typeface="Karla"/>
              <a:buChar char="●"/>
            </a:pPr>
            <a:r>
              <a:rPr b="1" lang="fr" sz="1200">
                <a:solidFill>
                  <a:schemeClr val="dk1"/>
                </a:solidFill>
                <a:latin typeface="Karla"/>
                <a:ea typeface="Karla"/>
                <a:cs typeface="Karla"/>
                <a:sym typeface="Karla"/>
              </a:rPr>
              <a:t>Dans ce contexte, le Commerce Équitable, via le Programme Équité 3, cherche à promouvoir un développement inclusif et durable en expérimentant et diffusant des pratiques responsables pour influencer l’ensemble du secteur.</a:t>
            </a:r>
            <a:endParaRPr b="1" sz="1200">
              <a:solidFill>
                <a:schemeClr val="dk1"/>
              </a:solidFill>
              <a:latin typeface="Karla"/>
              <a:ea typeface="Karla"/>
              <a:cs typeface="Karla"/>
              <a:sym typeface="Karl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55"/>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06" name="Google Shape;606;p55"/>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07" name="Google Shape;607;p55"/>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08" name="Google Shape;608;p55"/>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55"/>
          <p:cNvSpPr txBox="1"/>
          <p:nvPr/>
        </p:nvSpPr>
        <p:spPr>
          <a:xfrm>
            <a:off x="423700" y="104500"/>
            <a:ext cx="819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Questions pour les groupes de discussions </a:t>
            </a:r>
            <a:endParaRPr sz="1800">
              <a:solidFill>
                <a:schemeClr val="lt1"/>
              </a:solidFill>
              <a:latin typeface="Anton"/>
              <a:ea typeface="Anton"/>
              <a:cs typeface="Anton"/>
              <a:sym typeface="Anton"/>
            </a:endParaRPr>
          </a:p>
        </p:txBody>
      </p:sp>
      <p:sp>
        <p:nvSpPr>
          <p:cNvPr id="610" name="Google Shape;610;p55"/>
          <p:cNvSpPr txBox="1"/>
          <p:nvPr/>
        </p:nvSpPr>
        <p:spPr>
          <a:xfrm>
            <a:off x="344825" y="1129050"/>
            <a:ext cx="8393700" cy="36771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200">
                <a:solidFill>
                  <a:schemeClr val="dk1"/>
                </a:solidFill>
                <a:latin typeface="Karla"/>
                <a:ea typeface="Karla"/>
                <a:cs typeface="Karla"/>
                <a:sym typeface="Karla"/>
              </a:rPr>
              <a:t>Réflexion systémique : </a:t>
            </a:r>
            <a:endParaRPr b="1" sz="1300">
              <a:solidFill>
                <a:schemeClr val="dk1"/>
              </a:solidFill>
              <a:latin typeface="Karla"/>
              <a:ea typeface="Karla"/>
              <a:cs typeface="Karla"/>
              <a:sym typeface="Karla"/>
            </a:endParaRPr>
          </a:p>
          <a:p>
            <a:pPr indent="-165100" lvl="0" marL="179999" rtl="0" algn="just">
              <a:lnSpc>
                <a:spcPct val="115000"/>
              </a:lnSpc>
              <a:spcBef>
                <a:spcPts val="1000"/>
              </a:spcBef>
              <a:spcAft>
                <a:spcPts val="0"/>
              </a:spcAft>
              <a:buClr>
                <a:schemeClr val="dk1"/>
              </a:buClr>
              <a:buSzPts val="1100"/>
              <a:buFont typeface="Karla"/>
              <a:buChar char="●"/>
            </a:pPr>
            <a:r>
              <a:rPr lang="fr" sz="1100">
                <a:solidFill>
                  <a:schemeClr val="dk1"/>
                </a:solidFill>
                <a:latin typeface="Karla"/>
                <a:ea typeface="Karla"/>
                <a:cs typeface="Karla"/>
                <a:sym typeface="Karla"/>
              </a:rPr>
              <a:t>Comment le projet Equité 3 peut accompagner le Commerce Équitable pour améliorer son impact sur une meilleure redistribution de la valeur dans les filières ? </a:t>
            </a:r>
            <a:endParaRPr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t/>
            </a:r>
            <a:endParaRPr sz="9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rPr b="1" lang="fr" sz="1200">
                <a:solidFill>
                  <a:schemeClr val="dk1"/>
                </a:solidFill>
                <a:latin typeface="Karla"/>
                <a:ea typeface="Karla"/>
                <a:cs typeface="Karla"/>
                <a:sym typeface="Karla"/>
              </a:rPr>
              <a:t>Réflexion transformative de l’Egalité de Genre :</a:t>
            </a:r>
            <a:endParaRPr b="1" sz="1200">
              <a:solidFill>
                <a:schemeClr val="dk1"/>
              </a:solidFill>
              <a:latin typeface="Karla"/>
              <a:ea typeface="Karla"/>
              <a:cs typeface="Karla"/>
              <a:sym typeface="Karla"/>
            </a:endParaRPr>
          </a:p>
          <a:p>
            <a:pPr indent="-165100" lvl="0" marL="179999" rtl="0" algn="just">
              <a:lnSpc>
                <a:spcPct val="115000"/>
              </a:lnSpc>
              <a:spcBef>
                <a:spcPts val="1000"/>
              </a:spcBef>
              <a:spcAft>
                <a:spcPts val="0"/>
              </a:spcAft>
              <a:buClr>
                <a:schemeClr val="dk1"/>
              </a:buClr>
              <a:buSzPts val="1100"/>
              <a:buFont typeface="Karla"/>
              <a:buChar char="●"/>
            </a:pPr>
            <a:r>
              <a:rPr lang="fr" sz="1100">
                <a:solidFill>
                  <a:schemeClr val="dk1"/>
                </a:solidFill>
                <a:latin typeface="Karla"/>
                <a:ea typeface="Karla"/>
                <a:cs typeface="Karla"/>
                <a:sym typeface="Karla"/>
              </a:rPr>
              <a:t>Comment le projet Equité 3 peut favoriser l’intégration des femmes sur la chaîne de valeur du cacao et non pas uniquement sur des projets de diversification ?</a:t>
            </a:r>
            <a:endParaRPr sz="1200">
              <a:solidFill>
                <a:schemeClr val="dk1"/>
              </a:solidFill>
              <a:latin typeface="Karla"/>
              <a:ea typeface="Karla"/>
              <a:cs typeface="Karla"/>
              <a:sym typeface="Karla"/>
            </a:endParaRPr>
          </a:p>
          <a:p>
            <a:pPr indent="-165100" lvl="0" marL="179999"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Comment accompagner les coopératives à sortir d’une logique quantitative de l’égalité de genre pour adopter une vraie approche transformative des rapports et relation de pouvoir entre les hommes et les femmes ? </a:t>
            </a:r>
            <a:endParaRPr sz="1100">
              <a:solidFill>
                <a:schemeClr val="dk1"/>
              </a:solidFill>
              <a:latin typeface="Karla"/>
              <a:ea typeface="Karla"/>
              <a:cs typeface="Karla"/>
              <a:sym typeface="Karla"/>
            </a:endParaRPr>
          </a:p>
          <a:p>
            <a:pPr indent="-165100" lvl="0" marL="179999"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Quels sont les solutions et marges de manoeuvre du projet Equité 3 pour impacter les inégalités d’accès et de contrôle du foncier </a:t>
            </a:r>
            <a:endParaRPr sz="1100">
              <a:solidFill>
                <a:schemeClr val="dk1"/>
              </a:solidFill>
              <a:latin typeface="Karla"/>
              <a:ea typeface="Karla"/>
              <a:cs typeface="Karla"/>
              <a:sym typeface="Karla"/>
            </a:endParaRPr>
          </a:p>
          <a:p>
            <a:pPr indent="0" lvl="0" marL="179999" rtl="0" algn="just">
              <a:lnSpc>
                <a:spcPct val="115000"/>
              </a:lnSpc>
              <a:spcBef>
                <a:spcPts val="0"/>
              </a:spcBef>
              <a:spcAft>
                <a:spcPts val="0"/>
              </a:spcAft>
              <a:buNone/>
            </a:pPr>
            <a:r>
              <a:t/>
            </a:r>
            <a:endParaRPr sz="1100">
              <a:solidFill>
                <a:schemeClr val="dk1"/>
              </a:solidFill>
              <a:latin typeface="Karla"/>
              <a:ea typeface="Karla"/>
              <a:cs typeface="Karla"/>
              <a:sym typeface="Karla"/>
            </a:endParaRPr>
          </a:p>
          <a:p>
            <a:pPr indent="0" lvl="0" marL="0" rtl="0" algn="just">
              <a:lnSpc>
                <a:spcPct val="115000"/>
              </a:lnSpc>
              <a:spcBef>
                <a:spcPts val="0"/>
              </a:spcBef>
              <a:spcAft>
                <a:spcPts val="0"/>
              </a:spcAft>
              <a:buNone/>
            </a:pPr>
            <a:r>
              <a:rPr b="1" lang="fr" sz="1200">
                <a:solidFill>
                  <a:schemeClr val="dk1"/>
                </a:solidFill>
                <a:latin typeface="Karla"/>
                <a:ea typeface="Karla"/>
                <a:cs typeface="Karla"/>
                <a:sym typeface="Karla"/>
              </a:rPr>
              <a:t>Réflexion autour de la prise en compte des enjeux d’inclusion sociale :  </a:t>
            </a:r>
            <a:endParaRPr b="1" sz="1200">
              <a:solidFill>
                <a:schemeClr val="dk1"/>
              </a:solidFill>
              <a:latin typeface="Karla"/>
              <a:ea typeface="Karla"/>
              <a:cs typeface="Karla"/>
              <a:sym typeface="Karla"/>
            </a:endParaRPr>
          </a:p>
          <a:p>
            <a:pPr indent="-165100" lvl="0" marL="179999" rtl="0" algn="just">
              <a:lnSpc>
                <a:spcPct val="115000"/>
              </a:lnSpc>
              <a:spcBef>
                <a:spcPts val="1000"/>
              </a:spcBef>
              <a:spcAft>
                <a:spcPts val="0"/>
              </a:spcAft>
              <a:buClr>
                <a:schemeClr val="dk1"/>
              </a:buClr>
              <a:buSzPts val="1100"/>
              <a:buFont typeface="Karla"/>
              <a:buChar char="●"/>
            </a:pPr>
            <a:r>
              <a:rPr lang="fr" sz="1100">
                <a:solidFill>
                  <a:schemeClr val="dk1"/>
                </a:solidFill>
                <a:latin typeface="Karla"/>
                <a:ea typeface="Karla"/>
                <a:cs typeface="Karla"/>
                <a:sym typeface="Karla"/>
              </a:rPr>
              <a:t>Comment le projet Equité 3 peut-il participer à redonner envie aux jeunes d’investir les filières agricoles ? </a:t>
            </a:r>
            <a:endParaRPr sz="1100">
              <a:solidFill>
                <a:schemeClr val="dk1"/>
              </a:solidFill>
              <a:latin typeface="Karla"/>
              <a:ea typeface="Karla"/>
              <a:cs typeface="Karla"/>
              <a:sym typeface="Karla"/>
            </a:endParaRPr>
          </a:p>
          <a:p>
            <a:pPr indent="-165100" lvl="0" marL="179999" rtl="0" algn="just">
              <a:lnSpc>
                <a:spcPct val="115000"/>
              </a:lnSpc>
              <a:spcBef>
                <a:spcPts val="0"/>
              </a:spcBef>
              <a:spcAft>
                <a:spcPts val="0"/>
              </a:spcAft>
              <a:buClr>
                <a:schemeClr val="dk1"/>
              </a:buClr>
              <a:buSzPts val="1100"/>
              <a:buFont typeface="Karla"/>
              <a:buChar char="●"/>
            </a:pPr>
            <a:r>
              <a:rPr lang="fr" sz="1100">
                <a:solidFill>
                  <a:schemeClr val="dk1"/>
                </a:solidFill>
                <a:latin typeface="Karla"/>
                <a:ea typeface="Karla"/>
                <a:cs typeface="Karla"/>
                <a:sym typeface="Karla"/>
              </a:rPr>
              <a:t>Comment accompagner une meilleure prise en compte des questions d’inclusion au niveau des coopératives en Commerce </a:t>
            </a:r>
            <a:r>
              <a:rPr lang="fr" sz="1100">
                <a:solidFill>
                  <a:schemeClr val="dk1"/>
                </a:solidFill>
                <a:latin typeface="Karla"/>
                <a:ea typeface="Karla"/>
                <a:cs typeface="Karla"/>
                <a:sym typeface="Karla"/>
              </a:rPr>
              <a:t>Équitable</a:t>
            </a:r>
            <a:r>
              <a:rPr lang="fr" sz="1100">
                <a:solidFill>
                  <a:schemeClr val="dk1"/>
                </a:solidFill>
                <a:latin typeface="Karla"/>
                <a:ea typeface="Karla"/>
                <a:cs typeface="Karla"/>
                <a:sym typeface="Karla"/>
              </a:rPr>
              <a:t> ?</a:t>
            </a:r>
            <a:endParaRPr sz="1100">
              <a:latin typeface="Karla"/>
              <a:ea typeface="Karla"/>
              <a:cs typeface="Karla"/>
              <a:sym typeface="Karla"/>
            </a:endParaRPr>
          </a:p>
        </p:txBody>
      </p:sp>
      <p:sp>
        <p:nvSpPr>
          <p:cNvPr id="611" name="Google Shape;611;p55"/>
          <p:cNvSpPr txBox="1"/>
          <p:nvPr/>
        </p:nvSpPr>
        <p:spPr>
          <a:xfrm>
            <a:off x="344825" y="804575"/>
            <a:ext cx="5088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fr" sz="1200">
                <a:solidFill>
                  <a:srgbClr val="D06350"/>
                </a:solidFill>
                <a:latin typeface="Karla"/>
                <a:ea typeface="Karla"/>
                <a:cs typeface="Karla"/>
                <a:sym typeface="Karla"/>
              </a:rPr>
              <a:t>3 niveaux de recommandations </a:t>
            </a:r>
            <a:endParaRPr b="1" sz="1200">
              <a:solidFill>
                <a:srgbClr val="D06350"/>
              </a:solidFill>
              <a:latin typeface="Karla"/>
              <a:ea typeface="Karla"/>
              <a:cs typeface="Karla"/>
              <a:sym typeface="Karl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56"/>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7" name="Google Shape;617;p56"/>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8" name="Google Shape;618;p56"/>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9" name="Google Shape;619;p56"/>
          <p:cNvSpPr/>
          <p:nvPr/>
        </p:nvSpPr>
        <p:spPr>
          <a:xfrm>
            <a:off x="548400" y="1245450"/>
            <a:ext cx="8199600" cy="3518700"/>
          </a:xfrm>
          <a:prstGeom prst="rect">
            <a:avLst/>
          </a:prstGeom>
          <a:noFill/>
          <a:ln cap="flat" cmpd="sng" w="19050">
            <a:solidFill>
              <a:srgbClr val="E9BDA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0" name="Google Shape;620;p56"/>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56"/>
          <p:cNvSpPr txBox="1"/>
          <p:nvPr/>
        </p:nvSpPr>
        <p:spPr>
          <a:xfrm>
            <a:off x="423700" y="104500"/>
            <a:ext cx="819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Questions pour les groupes de discussions </a:t>
            </a:r>
            <a:endParaRPr sz="1800">
              <a:solidFill>
                <a:schemeClr val="lt1"/>
              </a:solidFill>
              <a:latin typeface="Anton"/>
              <a:ea typeface="Anton"/>
              <a:cs typeface="Anton"/>
              <a:sym typeface="Anton"/>
            </a:endParaRPr>
          </a:p>
        </p:txBody>
      </p:sp>
      <p:sp>
        <p:nvSpPr>
          <p:cNvPr id="622" name="Google Shape;622;p56"/>
          <p:cNvSpPr txBox="1"/>
          <p:nvPr/>
        </p:nvSpPr>
        <p:spPr>
          <a:xfrm>
            <a:off x="782075" y="2417300"/>
            <a:ext cx="7595700" cy="20640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fr">
                <a:solidFill>
                  <a:srgbClr val="FFAB40"/>
                </a:solidFill>
                <a:latin typeface="Karla"/>
                <a:ea typeface="Karla"/>
                <a:cs typeface="Karla"/>
                <a:sym typeface="Karla"/>
              </a:rPr>
              <a:t>Les questions à se poser </a:t>
            </a:r>
            <a:endParaRPr>
              <a:solidFill>
                <a:srgbClr val="FFAB40"/>
              </a:solidFill>
              <a:latin typeface="Karla"/>
              <a:ea typeface="Karla"/>
              <a:cs typeface="Karla"/>
              <a:sym typeface="Karla"/>
            </a:endParaRPr>
          </a:p>
          <a:p>
            <a:pPr indent="-171450" lvl="0" marL="89999" rtl="0" algn="l">
              <a:lnSpc>
                <a:spcPct val="115000"/>
              </a:lnSpc>
              <a:spcBef>
                <a:spcPts val="1000"/>
              </a:spcBef>
              <a:spcAft>
                <a:spcPts val="0"/>
              </a:spcAft>
              <a:buClr>
                <a:schemeClr val="dk1"/>
              </a:buClr>
              <a:buSzPts val="1200"/>
              <a:buFont typeface="Karla"/>
              <a:buAutoNum type="arabicPeriod"/>
            </a:pPr>
            <a:r>
              <a:rPr lang="fr" sz="1200">
                <a:solidFill>
                  <a:schemeClr val="dk1"/>
                </a:solidFill>
                <a:latin typeface="Karla"/>
                <a:ea typeface="Karla"/>
                <a:cs typeface="Karla"/>
                <a:sym typeface="Karla"/>
              </a:rPr>
              <a:t>Quels sont les principaux constats évoqués dans le diagnostic ? Qu’est ce que nous souhaitons y ajouter à partir de notre expérience dans le secteur </a:t>
            </a:r>
            <a:endParaRPr sz="1200">
              <a:solidFill>
                <a:schemeClr val="dk1"/>
              </a:solidFill>
              <a:latin typeface="Karla"/>
              <a:ea typeface="Karla"/>
              <a:cs typeface="Karla"/>
              <a:sym typeface="Karla"/>
            </a:endParaRPr>
          </a:p>
          <a:p>
            <a:pPr indent="-171450" lvl="0" marL="89999" rtl="0" algn="l">
              <a:lnSpc>
                <a:spcPct val="115000"/>
              </a:lnSpc>
              <a:spcBef>
                <a:spcPts val="1000"/>
              </a:spcBef>
              <a:spcAft>
                <a:spcPts val="0"/>
              </a:spcAft>
              <a:buClr>
                <a:schemeClr val="dk1"/>
              </a:buClr>
              <a:buSzPts val="1200"/>
              <a:buFont typeface="Karla"/>
              <a:buAutoNum type="arabicPeriod"/>
            </a:pPr>
            <a:r>
              <a:rPr lang="fr" sz="1200">
                <a:solidFill>
                  <a:schemeClr val="dk1"/>
                </a:solidFill>
                <a:latin typeface="Karla"/>
                <a:ea typeface="Karla"/>
                <a:cs typeface="Karla"/>
                <a:sym typeface="Karla"/>
              </a:rPr>
              <a:t>Qu’est ce que le programme </a:t>
            </a:r>
            <a:r>
              <a:rPr lang="fr" sz="1100">
                <a:solidFill>
                  <a:schemeClr val="dk1"/>
                </a:solidFill>
                <a:latin typeface="Karla"/>
                <a:ea typeface="Karla"/>
                <a:cs typeface="Karla"/>
                <a:sym typeface="Karla"/>
              </a:rPr>
              <a:t>É</a:t>
            </a:r>
            <a:r>
              <a:rPr lang="fr" sz="1200">
                <a:solidFill>
                  <a:schemeClr val="dk1"/>
                </a:solidFill>
                <a:latin typeface="Karla"/>
                <a:ea typeface="Karla"/>
                <a:cs typeface="Karla"/>
                <a:sym typeface="Karla"/>
              </a:rPr>
              <a:t>quité peut proposer dans sa logique d’intervention pour améliorer la situation ? </a:t>
            </a:r>
            <a:endParaRPr sz="1200">
              <a:solidFill>
                <a:schemeClr val="dk1"/>
              </a:solidFill>
              <a:latin typeface="Karla"/>
              <a:ea typeface="Karla"/>
              <a:cs typeface="Karla"/>
              <a:sym typeface="Karla"/>
            </a:endParaRPr>
          </a:p>
          <a:p>
            <a:pPr indent="-171450" lvl="0" marL="89999" rtl="0" algn="l">
              <a:lnSpc>
                <a:spcPct val="115000"/>
              </a:lnSpc>
              <a:spcBef>
                <a:spcPts val="1000"/>
              </a:spcBef>
              <a:spcAft>
                <a:spcPts val="0"/>
              </a:spcAft>
              <a:buClr>
                <a:schemeClr val="dk1"/>
              </a:buClr>
              <a:buSzPts val="1200"/>
              <a:buFont typeface="Karla"/>
              <a:buAutoNum type="arabicPeriod"/>
            </a:pPr>
            <a:r>
              <a:rPr lang="fr" sz="1200">
                <a:solidFill>
                  <a:schemeClr val="dk1"/>
                </a:solidFill>
                <a:latin typeface="Karla"/>
                <a:ea typeface="Karla"/>
                <a:cs typeface="Karla"/>
                <a:sym typeface="Karla"/>
              </a:rPr>
              <a:t>Qu’est ce que ma structure est capable de faire pour impacter le sujet ? Quels sont à l’inverse nos besoins de soutien et d’accompagnement pour devenir des acteurs du changement inclusif ?</a:t>
            </a:r>
            <a:endParaRPr sz="1200">
              <a:solidFill>
                <a:schemeClr val="dk1"/>
              </a:solidFill>
              <a:latin typeface="Karla"/>
              <a:ea typeface="Karla"/>
              <a:cs typeface="Karla"/>
              <a:sym typeface="Karla"/>
            </a:endParaRPr>
          </a:p>
        </p:txBody>
      </p:sp>
      <p:sp>
        <p:nvSpPr>
          <p:cNvPr id="623" name="Google Shape;623;p56"/>
          <p:cNvSpPr txBox="1"/>
          <p:nvPr/>
        </p:nvSpPr>
        <p:spPr>
          <a:xfrm>
            <a:off x="396000" y="1052700"/>
            <a:ext cx="1534200" cy="4311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b="1" lang="fr" sz="1600" u="sng">
                <a:solidFill>
                  <a:schemeClr val="lt1"/>
                </a:solidFill>
                <a:highlight>
                  <a:srgbClr val="E9BDA1"/>
                </a:highlight>
                <a:latin typeface="Karla"/>
                <a:ea typeface="Karla"/>
                <a:cs typeface="Karla"/>
                <a:sym typeface="Karla"/>
              </a:rPr>
              <a:t>World Café </a:t>
            </a:r>
            <a:endParaRPr b="1" sz="1600">
              <a:solidFill>
                <a:schemeClr val="lt1"/>
              </a:solidFill>
              <a:highlight>
                <a:srgbClr val="E9BDA1"/>
              </a:highlight>
              <a:latin typeface="Karla"/>
              <a:ea typeface="Karla"/>
              <a:cs typeface="Karla"/>
              <a:sym typeface="Karla"/>
            </a:endParaRPr>
          </a:p>
        </p:txBody>
      </p:sp>
      <p:sp>
        <p:nvSpPr>
          <p:cNvPr id="624" name="Google Shape;624;p56"/>
          <p:cNvSpPr txBox="1"/>
          <p:nvPr/>
        </p:nvSpPr>
        <p:spPr>
          <a:xfrm>
            <a:off x="881375" y="1483800"/>
            <a:ext cx="7397100" cy="7941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Karla"/>
              <a:buChar char="●"/>
            </a:pPr>
            <a:r>
              <a:rPr b="1" lang="fr" sz="1200">
                <a:solidFill>
                  <a:schemeClr val="dk1"/>
                </a:solidFill>
                <a:latin typeface="Karla"/>
                <a:ea typeface="Karla"/>
                <a:cs typeface="Karla"/>
                <a:sym typeface="Karla"/>
              </a:rPr>
              <a:t>3 groupes - 1 par niveau de recommandations </a:t>
            </a:r>
            <a:endParaRPr b="1" sz="1200">
              <a:solidFill>
                <a:schemeClr val="dk1"/>
              </a:solidFill>
              <a:latin typeface="Karla"/>
              <a:ea typeface="Karla"/>
              <a:cs typeface="Karla"/>
              <a:sym typeface="Karla"/>
            </a:endParaRPr>
          </a:p>
          <a:p>
            <a:pPr indent="-304800" lvl="0" marL="457200" rtl="0" algn="l">
              <a:lnSpc>
                <a:spcPct val="115000"/>
              </a:lnSpc>
              <a:spcBef>
                <a:spcPts val="0"/>
              </a:spcBef>
              <a:spcAft>
                <a:spcPts val="0"/>
              </a:spcAft>
              <a:buClr>
                <a:schemeClr val="dk1"/>
              </a:buClr>
              <a:buSzPts val="1200"/>
              <a:buFont typeface="Karla"/>
              <a:buChar char="●"/>
            </a:pPr>
            <a:r>
              <a:rPr b="1" lang="fr" sz="1200">
                <a:solidFill>
                  <a:schemeClr val="dk1"/>
                </a:solidFill>
                <a:latin typeface="Karla"/>
                <a:ea typeface="Karla"/>
                <a:cs typeface="Karla"/>
                <a:sym typeface="Karla"/>
              </a:rPr>
              <a:t>Des sessions de brainstorming de 15 minutes sur les questions proposées avec des groupes tournants </a:t>
            </a:r>
            <a:endParaRPr b="1" sz="1200">
              <a:solidFill>
                <a:schemeClr val="dk1"/>
              </a:solidFill>
              <a:latin typeface="Karla"/>
              <a:ea typeface="Karla"/>
              <a:cs typeface="Karla"/>
              <a:sym typeface="Karl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0"/>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0"/>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38" name="Google Shape;138;p20"/>
          <p:cNvSpPr/>
          <p:nvPr/>
        </p:nvSpPr>
        <p:spPr>
          <a:xfrm>
            <a:off x="-33425" y="-9350"/>
            <a:ext cx="9177300" cy="21846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0"/>
          <p:cNvSpPr txBox="1"/>
          <p:nvPr/>
        </p:nvSpPr>
        <p:spPr>
          <a:xfrm>
            <a:off x="2824300" y="753575"/>
            <a:ext cx="6127500" cy="41763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Karla"/>
              <a:buAutoNum type="arabicPeriod"/>
            </a:pPr>
            <a:r>
              <a:rPr b="1" lang="fr" sz="1100">
                <a:solidFill>
                  <a:schemeClr val="dk1"/>
                </a:solidFill>
                <a:latin typeface="Karla"/>
                <a:ea typeface="Karla"/>
                <a:cs typeface="Karla"/>
                <a:sym typeface="Karla"/>
              </a:rPr>
              <a:t>Comprendre </a:t>
            </a:r>
            <a:endParaRPr b="1" sz="1100">
              <a:solidFill>
                <a:schemeClr val="dk1"/>
              </a:solidFill>
              <a:latin typeface="Karla"/>
              <a:ea typeface="Karla"/>
              <a:cs typeface="Karla"/>
              <a:sym typeface="Karla"/>
            </a:endParaRPr>
          </a:p>
          <a:p>
            <a:pPr indent="-292100" lvl="1" marL="914400" rtl="0" algn="l">
              <a:spcBef>
                <a:spcPts val="0"/>
              </a:spcBef>
              <a:spcAft>
                <a:spcPts val="0"/>
              </a:spcAft>
              <a:buClr>
                <a:schemeClr val="dk1"/>
              </a:buClr>
              <a:buSzPts val="1000"/>
              <a:buFont typeface="Karla"/>
              <a:buAutoNum type="alphaLcPeriod"/>
            </a:pPr>
            <a:r>
              <a:rPr lang="fr" sz="1000">
                <a:solidFill>
                  <a:schemeClr val="dk1"/>
                </a:solidFill>
                <a:latin typeface="Karla"/>
                <a:ea typeface="Karla"/>
                <a:cs typeface="Karla"/>
                <a:sym typeface="Karla"/>
              </a:rPr>
              <a:t>L</a:t>
            </a:r>
            <a:r>
              <a:rPr lang="fr" sz="1000">
                <a:solidFill>
                  <a:schemeClr val="dk1"/>
                </a:solidFill>
                <a:latin typeface="Karla"/>
                <a:ea typeface="Karla"/>
                <a:cs typeface="Karla"/>
                <a:sym typeface="Karla"/>
              </a:rPr>
              <a:t>es inégalités dans les chaînes de valeur cacao et fruits au Ghana et en Côte d’ivoire dans les </a:t>
            </a:r>
            <a:r>
              <a:rPr lang="fr" sz="1000">
                <a:solidFill>
                  <a:schemeClr val="dk1"/>
                </a:solidFill>
                <a:latin typeface="Karla"/>
                <a:ea typeface="Karla"/>
                <a:cs typeface="Karla"/>
                <a:sym typeface="Karla"/>
              </a:rPr>
              <a:t>zones d’intervention du projet Equité 3</a:t>
            </a:r>
            <a:endParaRPr sz="1000">
              <a:solidFill>
                <a:schemeClr val="dk1"/>
              </a:solidFill>
              <a:latin typeface="Karla"/>
              <a:ea typeface="Karla"/>
              <a:cs typeface="Karla"/>
              <a:sym typeface="Karla"/>
            </a:endParaRPr>
          </a:p>
          <a:p>
            <a:pPr indent="-292100" lvl="1" marL="914400" rtl="0" algn="l">
              <a:spcBef>
                <a:spcPts val="0"/>
              </a:spcBef>
              <a:spcAft>
                <a:spcPts val="0"/>
              </a:spcAft>
              <a:buClr>
                <a:schemeClr val="dk1"/>
              </a:buClr>
              <a:buSzPts val="1000"/>
              <a:buFont typeface="Karla"/>
              <a:buAutoNum type="alphaLcPeriod"/>
            </a:pPr>
            <a:r>
              <a:rPr lang="fr" sz="1000">
                <a:solidFill>
                  <a:schemeClr val="dk1"/>
                </a:solidFill>
                <a:latin typeface="Karla"/>
                <a:ea typeface="Karla"/>
                <a:cs typeface="Karla"/>
                <a:sym typeface="Karla"/>
              </a:rPr>
              <a:t>C</a:t>
            </a:r>
            <a:r>
              <a:rPr lang="fr" sz="1000">
                <a:solidFill>
                  <a:schemeClr val="dk1"/>
                </a:solidFill>
                <a:latin typeface="Karla"/>
                <a:ea typeface="Karla"/>
                <a:cs typeface="Karla"/>
                <a:sym typeface="Karla"/>
              </a:rPr>
              <a:t>omment le commerce équitable impact les filières, coopératives, acteurs et producteurs accompagnés </a:t>
            </a:r>
            <a:r>
              <a:rPr lang="fr" sz="1000">
                <a:solidFill>
                  <a:schemeClr val="dk1"/>
                </a:solidFill>
                <a:latin typeface="Karla"/>
                <a:ea typeface="Karla"/>
                <a:cs typeface="Karla"/>
                <a:sym typeface="Karla"/>
              </a:rPr>
              <a:t>dans le cadre du projet Equité 3 </a:t>
            </a:r>
            <a:endParaRPr sz="1000">
              <a:solidFill>
                <a:schemeClr val="dk1"/>
              </a:solidFill>
              <a:latin typeface="Karla"/>
              <a:ea typeface="Karla"/>
              <a:cs typeface="Karla"/>
              <a:sym typeface="Karla"/>
            </a:endParaRPr>
          </a:p>
          <a:p>
            <a:pPr indent="-292100" lvl="0" marL="457200" rtl="0" algn="l">
              <a:spcBef>
                <a:spcPts val="0"/>
              </a:spcBef>
              <a:spcAft>
                <a:spcPts val="0"/>
              </a:spcAft>
              <a:buClr>
                <a:schemeClr val="dk1"/>
              </a:buClr>
              <a:buSzPts val="1000"/>
              <a:buFont typeface="Karla"/>
              <a:buAutoNum type="arabicPeriod"/>
            </a:pPr>
            <a:r>
              <a:rPr b="1" lang="fr" sz="1100">
                <a:solidFill>
                  <a:schemeClr val="dk1"/>
                </a:solidFill>
                <a:latin typeface="Karla"/>
                <a:ea typeface="Karla"/>
                <a:cs typeface="Karla"/>
                <a:sym typeface="Karla"/>
              </a:rPr>
              <a:t>Analyser </a:t>
            </a:r>
            <a:r>
              <a:rPr lang="fr" sz="1000">
                <a:solidFill>
                  <a:schemeClr val="dk1"/>
                </a:solidFill>
                <a:latin typeface="Karla"/>
                <a:ea typeface="Karla"/>
                <a:cs typeface="Karla"/>
                <a:sym typeface="Karla"/>
              </a:rPr>
              <a:t>la capacité du </a:t>
            </a:r>
            <a:r>
              <a:rPr lang="fr" sz="1000">
                <a:solidFill>
                  <a:schemeClr val="dk1"/>
                </a:solidFill>
                <a:latin typeface="Karla"/>
                <a:ea typeface="Karla"/>
                <a:cs typeface="Karla"/>
                <a:sym typeface="Karla"/>
              </a:rPr>
              <a:t>projet </a:t>
            </a:r>
            <a:r>
              <a:rPr lang="fr" sz="1000">
                <a:solidFill>
                  <a:schemeClr val="dk1"/>
                </a:solidFill>
                <a:latin typeface="Karla"/>
                <a:ea typeface="Karla"/>
                <a:cs typeface="Karla"/>
                <a:sym typeface="Karla"/>
              </a:rPr>
              <a:t>Equité 3 à i</a:t>
            </a:r>
            <a:r>
              <a:rPr lang="fr" sz="1000">
                <a:solidFill>
                  <a:schemeClr val="dk1"/>
                </a:solidFill>
                <a:latin typeface="Karla"/>
                <a:ea typeface="Karla"/>
                <a:cs typeface="Karla"/>
                <a:sym typeface="Karla"/>
              </a:rPr>
              <a:t>mpacter les dynamiques de genre et d’inclusion </a:t>
            </a:r>
            <a:endParaRPr sz="1000">
              <a:solidFill>
                <a:schemeClr val="dk1"/>
              </a:solidFill>
              <a:latin typeface="Karla"/>
              <a:ea typeface="Karla"/>
              <a:cs typeface="Karla"/>
              <a:sym typeface="Karla"/>
            </a:endParaRPr>
          </a:p>
          <a:p>
            <a:pPr indent="-292100" lvl="0" marL="457200" rtl="0" algn="l">
              <a:spcBef>
                <a:spcPts val="0"/>
              </a:spcBef>
              <a:spcAft>
                <a:spcPts val="0"/>
              </a:spcAft>
              <a:buClr>
                <a:schemeClr val="dk1"/>
              </a:buClr>
              <a:buSzPts val="1000"/>
              <a:buFont typeface="Karla"/>
              <a:buAutoNum type="arabicPeriod"/>
            </a:pPr>
            <a:r>
              <a:rPr b="1" lang="fr" sz="1100">
                <a:solidFill>
                  <a:schemeClr val="dk1"/>
                </a:solidFill>
                <a:latin typeface="Karla"/>
                <a:ea typeface="Karla"/>
                <a:cs typeface="Karla"/>
                <a:sym typeface="Karla"/>
              </a:rPr>
              <a:t>Accompagner </a:t>
            </a:r>
            <a:r>
              <a:rPr lang="fr" sz="1000">
                <a:solidFill>
                  <a:schemeClr val="dk1"/>
                </a:solidFill>
                <a:latin typeface="Karla"/>
                <a:ea typeface="Karla"/>
                <a:cs typeface="Karla"/>
                <a:sym typeface="Karla"/>
              </a:rPr>
              <a:t>la création d’un PAGIS  </a:t>
            </a:r>
            <a:r>
              <a:rPr lang="fr" sz="1000">
                <a:solidFill>
                  <a:schemeClr val="dk1"/>
                </a:solidFill>
                <a:latin typeface="Karla"/>
                <a:ea typeface="Karla"/>
                <a:cs typeface="Karla"/>
                <a:sym typeface="Karla"/>
              </a:rPr>
              <a:t>dans le cadre du projet Equité 3</a:t>
            </a:r>
            <a:endParaRPr sz="1000">
              <a:solidFill>
                <a:schemeClr val="dk1"/>
              </a:solidFill>
              <a:latin typeface="Karla"/>
              <a:ea typeface="Karla"/>
              <a:cs typeface="Karla"/>
              <a:sym typeface="Karla"/>
            </a:endParaRPr>
          </a:p>
          <a:p>
            <a:pPr indent="0" lvl="0" marL="540000" rtl="0" algn="l">
              <a:spcBef>
                <a:spcPts val="1000"/>
              </a:spcBef>
              <a:spcAft>
                <a:spcPts val="0"/>
              </a:spcAft>
              <a:buNone/>
            </a:pPr>
            <a:r>
              <a:t/>
            </a:r>
            <a:endParaRPr sz="600">
              <a:solidFill>
                <a:schemeClr val="dk1"/>
              </a:solidFill>
              <a:latin typeface="Karla"/>
              <a:ea typeface="Karla"/>
              <a:cs typeface="Karla"/>
              <a:sym typeface="Karla"/>
            </a:endParaRPr>
          </a:p>
          <a:p>
            <a:pPr indent="0" lvl="0" marL="540000" rtl="0" algn="l">
              <a:spcBef>
                <a:spcPts val="1000"/>
              </a:spcBef>
              <a:spcAft>
                <a:spcPts val="0"/>
              </a:spcAft>
              <a:buNone/>
            </a:pPr>
            <a:r>
              <a:rPr lang="fr" sz="1000">
                <a:solidFill>
                  <a:schemeClr val="dk1"/>
                </a:solidFill>
                <a:latin typeface="Karla"/>
                <a:ea typeface="Karla"/>
                <a:cs typeface="Karla"/>
                <a:sym typeface="Karla"/>
              </a:rPr>
              <a:t>Il s’agit d’un </a:t>
            </a:r>
            <a:r>
              <a:rPr lang="fr" sz="1000" u="sng">
                <a:solidFill>
                  <a:schemeClr val="dk1"/>
                </a:solidFill>
                <a:latin typeface="Karla"/>
                <a:ea typeface="Karla"/>
                <a:cs typeface="Karla"/>
                <a:sym typeface="Karla"/>
              </a:rPr>
              <a:t>Diagnostic Genre &amp; Inclusion Sociale au lancement du programme Equité 3</a:t>
            </a:r>
            <a:r>
              <a:rPr lang="fr" sz="1000">
                <a:solidFill>
                  <a:schemeClr val="dk1"/>
                </a:solidFill>
                <a:latin typeface="Karla"/>
                <a:ea typeface="Karla"/>
                <a:cs typeface="Karla"/>
                <a:sym typeface="Karla"/>
              </a:rPr>
              <a:t>, qui cherche  à s’intéresser plus largement aux mécanismes et acteurs du Commerce Équitable par le prisme des activités, bénéficiaires et partenaires du programme. </a:t>
            </a:r>
            <a:endParaRPr sz="1000">
              <a:solidFill>
                <a:schemeClr val="dk1"/>
              </a:solidFill>
              <a:latin typeface="Karla"/>
              <a:ea typeface="Karla"/>
              <a:cs typeface="Karla"/>
              <a:sym typeface="Karla"/>
            </a:endParaRPr>
          </a:p>
          <a:p>
            <a:pPr indent="0" lvl="0" marL="540000" rtl="0" algn="l">
              <a:spcBef>
                <a:spcPts val="1000"/>
              </a:spcBef>
              <a:spcAft>
                <a:spcPts val="0"/>
              </a:spcAft>
              <a:buNone/>
            </a:pPr>
            <a:r>
              <a:rPr lang="fr" sz="1000" u="sng">
                <a:solidFill>
                  <a:schemeClr val="dk1"/>
                </a:solidFill>
                <a:latin typeface="Karla"/>
                <a:ea typeface="Karla"/>
                <a:cs typeface="Karla"/>
                <a:sym typeface="Karla"/>
              </a:rPr>
              <a:t>Ce n’est pas une Étude Exhaustive </a:t>
            </a:r>
            <a:r>
              <a:rPr lang="fr" sz="1000">
                <a:solidFill>
                  <a:schemeClr val="dk1"/>
                </a:solidFill>
                <a:latin typeface="Karla"/>
                <a:ea typeface="Karla"/>
                <a:cs typeface="Karla"/>
                <a:sym typeface="Karla"/>
              </a:rPr>
              <a:t>sur la prise en compte du Genre &amp; de l’Inclusion Sociale dans l’écosystème du Commerce Équitable. </a:t>
            </a:r>
            <a:endParaRPr sz="1000">
              <a:solidFill>
                <a:schemeClr val="dk1"/>
              </a:solidFill>
              <a:latin typeface="Karla"/>
              <a:ea typeface="Karla"/>
              <a:cs typeface="Karla"/>
              <a:sym typeface="Karla"/>
            </a:endParaRPr>
          </a:p>
          <a:p>
            <a:pPr indent="0" lvl="0" marL="540000" rtl="0" algn="l">
              <a:spcBef>
                <a:spcPts val="0"/>
              </a:spcBef>
              <a:spcAft>
                <a:spcPts val="0"/>
              </a:spcAft>
              <a:buNone/>
            </a:pPr>
            <a:r>
              <a:t/>
            </a:r>
            <a:endParaRPr sz="1000">
              <a:solidFill>
                <a:schemeClr val="dk1"/>
              </a:solidFill>
              <a:latin typeface="Karla"/>
              <a:ea typeface="Karla"/>
              <a:cs typeface="Karla"/>
              <a:sym typeface="Karla"/>
            </a:endParaRPr>
          </a:p>
          <a:p>
            <a:pPr indent="0" lvl="0" marL="0" rtl="0" algn="l">
              <a:spcBef>
                <a:spcPts val="0"/>
              </a:spcBef>
              <a:spcAft>
                <a:spcPts val="0"/>
              </a:spcAft>
              <a:buNone/>
            </a:pPr>
            <a:r>
              <a:t/>
            </a:r>
            <a:endParaRPr sz="1000">
              <a:solidFill>
                <a:schemeClr val="dk1"/>
              </a:solidFill>
              <a:latin typeface="Karla"/>
              <a:ea typeface="Karla"/>
              <a:cs typeface="Karla"/>
              <a:sym typeface="Karla"/>
            </a:endParaRPr>
          </a:p>
          <a:p>
            <a:pPr indent="0" lvl="0" marL="0" rtl="0" algn="l">
              <a:spcBef>
                <a:spcPts val="0"/>
              </a:spcBef>
              <a:spcAft>
                <a:spcPts val="0"/>
              </a:spcAft>
              <a:buNone/>
            </a:pPr>
            <a:r>
              <a:rPr b="1" lang="fr" sz="1200">
                <a:solidFill>
                  <a:srgbClr val="D06350"/>
                </a:solidFill>
                <a:latin typeface="Karla"/>
                <a:ea typeface="Karla"/>
                <a:cs typeface="Karla"/>
                <a:sym typeface="Karla"/>
              </a:rPr>
              <a:t>Limites et complexité du diagnostic : </a:t>
            </a:r>
            <a:endParaRPr b="1" sz="1200">
              <a:solidFill>
                <a:srgbClr val="D06350"/>
              </a:solidFill>
              <a:latin typeface="Karla"/>
              <a:ea typeface="Karla"/>
              <a:cs typeface="Karla"/>
              <a:sym typeface="Karla"/>
            </a:endParaRPr>
          </a:p>
          <a:p>
            <a:pPr indent="-292100" lvl="0" marL="457200" rtl="0" algn="l">
              <a:spcBef>
                <a:spcPts val="1000"/>
              </a:spcBef>
              <a:spcAft>
                <a:spcPts val="0"/>
              </a:spcAft>
              <a:buClr>
                <a:schemeClr val="dk1"/>
              </a:buClr>
              <a:buSzPts val="1000"/>
              <a:buFont typeface="Karla"/>
              <a:buChar char="●"/>
            </a:pPr>
            <a:r>
              <a:rPr b="1" lang="fr" sz="1000">
                <a:solidFill>
                  <a:schemeClr val="dk1"/>
                </a:solidFill>
                <a:latin typeface="Karla"/>
                <a:ea typeface="Karla"/>
                <a:cs typeface="Karla"/>
                <a:sym typeface="Karla"/>
              </a:rPr>
              <a:t>La diversité des sujets à traiter :</a:t>
            </a:r>
            <a:r>
              <a:rPr lang="fr" sz="1000">
                <a:solidFill>
                  <a:schemeClr val="dk1"/>
                </a:solidFill>
                <a:latin typeface="Karla"/>
                <a:ea typeface="Karla"/>
                <a:cs typeface="Karla"/>
                <a:sym typeface="Karla"/>
              </a:rPr>
              <a:t> L’inclusion sociale revêt différentes formes de réalités extrêmement diverses (jeunesse, genre, handicap, migration, pauvreté,...) dans des filières très différentes (cacao, ananas, noix de coco) dans 2 pays distincts (Côte d’Ivoire, Ghana). </a:t>
            </a:r>
            <a:endParaRPr sz="1000">
              <a:solidFill>
                <a:schemeClr val="dk1"/>
              </a:solidFill>
              <a:latin typeface="Karla"/>
              <a:ea typeface="Karla"/>
              <a:cs typeface="Karla"/>
              <a:sym typeface="Karla"/>
            </a:endParaRPr>
          </a:p>
          <a:p>
            <a:pPr indent="0" lvl="0" marL="0" rtl="0" algn="l">
              <a:spcBef>
                <a:spcPts val="0"/>
              </a:spcBef>
              <a:spcAft>
                <a:spcPts val="0"/>
              </a:spcAft>
              <a:buNone/>
            </a:pPr>
            <a:r>
              <a:t/>
            </a:r>
            <a:endParaRPr sz="500">
              <a:solidFill>
                <a:schemeClr val="dk1"/>
              </a:solidFill>
              <a:latin typeface="Karla"/>
              <a:ea typeface="Karla"/>
              <a:cs typeface="Karla"/>
              <a:sym typeface="Karla"/>
            </a:endParaRPr>
          </a:p>
          <a:p>
            <a:pPr indent="-292100" lvl="0" marL="457200" rtl="0" algn="l">
              <a:spcBef>
                <a:spcPts val="0"/>
              </a:spcBef>
              <a:spcAft>
                <a:spcPts val="0"/>
              </a:spcAft>
              <a:buClr>
                <a:schemeClr val="dk1"/>
              </a:buClr>
              <a:buSzPts val="1000"/>
              <a:buFont typeface="Karla"/>
              <a:buChar char="●"/>
            </a:pPr>
            <a:r>
              <a:rPr b="1" lang="fr" sz="1000">
                <a:solidFill>
                  <a:schemeClr val="dk1"/>
                </a:solidFill>
                <a:latin typeface="Karla"/>
                <a:ea typeface="Karla"/>
                <a:cs typeface="Karla"/>
                <a:sym typeface="Karla"/>
              </a:rPr>
              <a:t>Les biais de l’enquête :</a:t>
            </a:r>
            <a:r>
              <a:rPr lang="fr" sz="1000">
                <a:solidFill>
                  <a:schemeClr val="dk1"/>
                </a:solidFill>
                <a:latin typeface="Karla"/>
                <a:ea typeface="Karla"/>
                <a:cs typeface="Karla"/>
                <a:sym typeface="Karla"/>
              </a:rPr>
              <a:t> L’enquête terrain s’est reposée sur la mobilisation des coopératives qui, dans ce contexte de lancement de programme, étaient aussi dans une logique de séduction pour attirer des financements. </a:t>
            </a:r>
            <a:endParaRPr sz="1000">
              <a:solidFill>
                <a:schemeClr val="dk1"/>
              </a:solidFill>
              <a:latin typeface="Karla"/>
              <a:ea typeface="Karla"/>
              <a:cs typeface="Karla"/>
              <a:sym typeface="Karla"/>
            </a:endParaRPr>
          </a:p>
        </p:txBody>
      </p:sp>
      <p:pic>
        <p:nvPicPr>
          <p:cNvPr id="140" name="Google Shape;140;p20" title="WhatsApp Image 2025-06-16 at 10.06.15.jpeg"/>
          <p:cNvPicPr preferRelativeResize="0"/>
          <p:nvPr/>
        </p:nvPicPr>
        <p:blipFill rotWithShape="1">
          <a:blip r:embed="rId3">
            <a:alphaModFix/>
          </a:blip>
          <a:srcRect b="0" l="12827" r="17645" t="0"/>
          <a:stretch/>
        </p:blipFill>
        <p:spPr>
          <a:xfrm>
            <a:off x="-33425" y="0"/>
            <a:ext cx="2709075" cy="5195224"/>
          </a:xfrm>
          <a:prstGeom prst="rect">
            <a:avLst/>
          </a:prstGeom>
          <a:noFill/>
          <a:ln>
            <a:noFill/>
          </a:ln>
        </p:spPr>
      </p:pic>
      <p:sp>
        <p:nvSpPr>
          <p:cNvPr id="141" name="Google Shape;141;p20"/>
          <p:cNvSpPr txBox="1"/>
          <p:nvPr/>
        </p:nvSpPr>
        <p:spPr>
          <a:xfrm>
            <a:off x="2862100" y="104506"/>
            <a:ext cx="605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Méthodologie </a:t>
            </a:r>
            <a:endParaRPr sz="1800">
              <a:solidFill>
                <a:schemeClr val="lt1"/>
              </a:solidFill>
              <a:latin typeface="Anton"/>
              <a:ea typeface="Anton"/>
              <a:cs typeface="Anton"/>
              <a:sym typeface="Anton"/>
            </a:endParaRPr>
          </a:p>
        </p:txBody>
      </p:sp>
      <p:pic>
        <p:nvPicPr>
          <p:cNvPr id="142" name="Google Shape;142;p20" title="attention.png"/>
          <p:cNvPicPr preferRelativeResize="0"/>
          <p:nvPr/>
        </p:nvPicPr>
        <p:blipFill>
          <a:blip r:embed="rId4">
            <a:alphaModFix/>
          </a:blip>
          <a:stretch>
            <a:fillRect/>
          </a:stretch>
        </p:blipFill>
        <p:spPr>
          <a:xfrm>
            <a:off x="2906000" y="2566076"/>
            <a:ext cx="365050" cy="365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1"/>
          <p:cNvSpPr txBox="1"/>
          <p:nvPr/>
        </p:nvSpPr>
        <p:spPr>
          <a:xfrm>
            <a:off x="358100" y="282000"/>
            <a:ext cx="5916000" cy="501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C6634C"/>
              </a:buClr>
              <a:buSzPts val="3800"/>
              <a:buFont typeface="Arial"/>
              <a:buNone/>
            </a:pPr>
            <a:r>
              <a:rPr lang="fr" sz="2400">
                <a:solidFill>
                  <a:srgbClr val="71150F"/>
                </a:solidFill>
                <a:latin typeface="Anton"/>
                <a:ea typeface="Anton"/>
                <a:cs typeface="Anton"/>
                <a:sym typeface="Anton"/>
              </a:rPr>
              <a:t>Méthodologie de diagnostic </a:t>
            </a:r>
            <a:endParaRPr i="0" sz="2400" u="none" cap="none" strike="noStrike">
              <a:solidFill>
                <a:srgbClr val="71150F"/>
              </a:solidFill>
              <a:latin typeface="Anton"/>
              <a:ea typeface="Anton"/>
              <a:cs typeface="Anton"/>
              <a:sym typeface="Anton"/>
            </a:endParaRPr>
          </a:p>
        </p:txBody>
      </p:sp>
      <p:sp>
        <p:nvSpPr>
          <p:cNvPr id="148" name="Google Shape;148;p21"/>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49" name="Google Shape;149;p21"/>
          <p:cNvSpPr txBox="1"/>
          <p:nvPr/>
        </p:nvSpPr>
        <p:spPr>
          <a:xfrm>
            <a:off x="347500" y="936000"/>
            <a:ext cx="4596900" cy="367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rgbClr val="C00000"/>
                </a:solidFill>
                <a:latin typeface="Karla"/>
                <a:ea typeface="Karla"/>
                <a:cs typeface="Karla"/>
                <a:sym typeface="Karla"/>
              </a:rPr>
              <a:t>Activités de diagnostic </a:t>
            </a:r>
            <a:endParaRPr b="1" sz="1200">
              <a:solidFill>
                <a:srgbClr val="C00000"/>
              </a:solidFill>
              <a:latin typeface="Karla"/>
              <a:ea typeface="Karla"/>
              <a:cs typeface="Karla"/>
              <a:sym typeface="Karla"/>
            </a:endParaRPr>
          </a:p>
          <a:p>
            <a:pPr indent="0" lvl="0" marL="0" rtl="0" algn="l">
              <a:spcBef>
                <a:spcPts val="0"/>
              </a:spcBef>
              <a:spcAft>
                <a:spcPts val="0"/>
              </a:spcAft>
              <a:buNone/>
            </a:pPr>
            <a:r>
              <a:t/>
            </a:r>
            <a:endParaRPr b="1" sz="1200">
              <a:solidFill>
                <a:schemeClr val="dk1"/>
              </a:solidFill>
              <a:latin typeface="Karla"/>
              <a:ea typeface="Karla"/>
              <a:cs typeface="Karla"/>
              <a:sym typeface="Karla"/>
            </a:endParaRPr>
          </a:p>
          <a:p>
            <a:pPr indent="0" lvl="0" marL="540000" rtl="0" algn="l">
              <a:spcBef>
                <a:spcPts val="0"/>
              </a:spcBef>
              <a:spcAft>
                <a:spcPts val="0"/>
              </a:spcAft>
              <a:buNone/>
            </a:pPr>
            <a:r>
              <a:rPr lang="fr" sz="1200">
                <a:solidFill>
                  <a:schemeClr val="dk1"/>
                </a:solidFill>
                <a:latin typeface="Karla"/>
                <a:ea typeface="Karla"/>
                <a:cs typeface="Karla"/>
                <a:sym typeface="Karla"/>
              </a:rPr>
              <a:t>Des entretiens de cadrage et d’approfondissement en ligne avec les équipes &amp; acteurs.rices du projet </a:t>
            </a:r>
            <a:endParaRPr sz="1200">
              <a:solidFill>
                <a:schemeClr val="dk1"/>
              </a:solidFill>
              <a:latin typeface="Karla"/>
              <a:ea typeface="Karla"/>
              <a:cs typeface="Karla"/>
              <a:sym typeface="Karla"/>
            </a:endParaRPr>
          </a:p>
          <a:p>
            <a:pPr indent="0" lvl="0" marL="450000" rtl="0" algn="l">
              <a:spcBef>
                <a:spcPts val="0"/>
              </a:spcBef>
              <a:spcAft>
                <a:spcPts val="0"/>
              </a:spcAft>
              <a:buNone/>
            </a:pPr>
            <a:r>
              <a:t/>
            </a:r>
            <a:endParaRPr sz="1200">
              <a:solidFill>
                <a:schemeClr val="dk1"/>
              </a:solidFill>
              <a:latin typeface="Karla"/>
              <a:ea typeface="Karla"/>
              <a:cs typeface="Karla"/>
              <a:sym typeface="Karla"/>
            </a:endParaRPr>
          </a:p>
          <a:p>
            <a:pPr indent="0" lvl="0" marL="450000" rtl="0" algn="l">
              <a:spcBef>
                <a:spcPts val="0"/>
              </a:spcBef>
              <a:spcAft>
                <a:spcPts val="0"/>
              </a:spcAft>
              <a:buNone/>
            </a:pPr>
            <a:r>
              <a:t/>
            </a:r>
            <a:endParaRPr sz="1200">
              <a:solidFill>
                <a:schemeClr val="dk1"/>
              </a:solidFill>
              <a:latin typeface="Karla"/>
              <a:ea typeface="Karla"/>
              <a:cs typeface="Karla"/>
              <a:sym typeface="Karla"/>
            </a:endParaRPr>
          </a:p>
          <a:p>
            <a:pPr indent="0" lvl="0" marL="0" rtl="0" algn="l">
              <a:spcBef>
                <a:spcPts val="0"/>
              </a:spcBef>
              <a:spcAft>
                <a:spcPts val="0"/>
              </a:spcAft>
              <a:buNone/>
            </a:pPr>
            <a:r>
              <a:rPr b="1" lang="fr" sz="1200">
                <a:solidFill>
                  <a:schemeClr val="dk1"/>
                </a:solidFill>
                <a:latin typeface="Karla"/>
                <a:ea typeface="Karla"/>
                <a:cs typeface="Karla"/>
                <a:sym typeface="Karla"/>
              </a:rPr>
              <a:t>L’enquête terrain : </a:t>
            </a:r>
            <a:endParaRPr b="1" sz="1200">
              <a:solidFill>
                <a:schemeClr val="dk1"/>
              </a:solidFill>
              <a:latin typeface="Karla"/>
              <a:ea typeface="Karla"/>
              <a:cs typeface="Karla"/>
              <a:sym typeface="Karla"/>
            </a:endParaRPr>
          </a:p>
          <a:p>
            <a:pPr indent="0" lvl="0" marL="0" rtl="0" algn="l">
              <a:spcBef>
                <a:spcPts val="0"/>
              </a:spcBef>
              <a:spcAft>
                <a:spcPts val="0"/>
              </a:spcAft>
              <a:buNone/>
            </a:pPr>
            <a:r>
              <a:t/>
            </a:r>
            <a:endParaRPr b="1" sz="1800">
              <a:solidFill>
                <a:schemeClr val="dk1"/>
              </a:solidFill>
              <a:latin typeface="Karla"/>
              <a:ea typeface="Karla"/>
              <a:cs typeface="Karla"/>
              <a:sym typeface="Karla"/>
            </a:endParaRPr>
          </a:p>
          <a:p>
            <a:pPr indent="0" lvl="0" marL="540000" rtl="0" algn="l">
              <a:spcBef>
                <a:spcPts val="0"/>
              </a:spcBef>
              <a:spcAft>
                <a:spcPts val="0"/>
              </a:spcAft>
              <a:buNone/>
            </a:pPr>
            <a:r>
              <a:rPr lang="fr" sz="1200">
                <a:solidFill>
                  <a:schemeClr val="dk1"/>
                </a:solidFill>
                <a:latin typeface="Karla"/>
                <a:ea typeface="Karla"/>
                <a:cs typeface="Karla"/>
                <a:sym typeface="Karla"/>
              </a:rPr>
              <a:t>Coopératives visitées : </a:t>
            </a:r>
            <a:endParaRPr sz="1200">
              <a:solidFill>
                <a:schemeClr val="dk1"/>
              </a:solidFill>
              <a:latin typeface="Karla"/>
              <a:ea typeface="Karla"/>
              <a:cs typeface="Karla"/>
              <a:sym typeface="Karla"/>
            </a:endParaRPr>
          </a:p>
          <a:p>
            <a:pPr indent="-256199" lvl="0" marL="899999" rtl="0" algn="l">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Cacao : SCEB, CAMAYE, CAYAT, ABOCFA</a:t>
            </a:r>
            <a:endParaRPr sz="1200">
              <a:solidFill>
                <a:schemeClr val="dk1"/>
              </a:solidFill>
              <a:latin typeface="Karla"/>
              <a:ea typeface="Karla"/>
              <a:cs typeface="Karla"/>
              <a:sym typeface="Karla"/>
            </a:endParaRPr>
          </a:p>
          <a:p>
            <a:pPr indent="-256199" lvl="0" marL="899999" rtl="0" algn="l">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Ananas : AMOPPA </a:t>
            </a:r>
            <a:endParaRPr sz="1200">
              <a:solidFill>
                <a:schemeClr val="dk1"/>
              </a:solidFill>
              <a:latin typeface="Karla"/>
              <a:ea typeface="Karla"/>
              <a:cs typeface="Karla"/>
              <a:sym typeface="Karla"/>
            </a:endParaRPr>
          </a:p>
          <a:p>
            <a:pPr indent="-256199" lvl="0" marL="899999" rtl="0" algn="l">
              <a:spcBef>
                <a:spcPts val="0"/>
              </a:spcBef>
              <a:spcAft>
                <a:spcPts val="0"/>
              </a:spcAft>
              <a:buClr>
                <a:schemeClr val="dk1"/>
              </a:buClr>
              <a:buSzPts val="1200"/>
              <a:buFont typeface="Karla"/>
              <a:buChar char="●"/>
            </a:pPr>
            <a:r>
              <a:rPr lang="fr" sz="1200">
                <a:solidFill>
                  <a:schemeClr val="dk1"/>
                </a:solidFill>
                <a:latin typeface="Karla"/>
                <a:ea typeface="Karla"/>
                <a:cs typeface="Karla"/>
                <a:sym typeface="Karla"/>
              </a:rPr>
              <a:t>Noix de Coco : BS ABENGA </a:t>
            </a:r>
            <a:endParaRPr sz="1200">
              <a:solidFill>
                <a:schemeClr val="dk1"/>
              </a:solidFill>
              <a:latin typeface="Karla"/>
              <a:ea typeface="Karla"/>
              <a:cs typeface="Karla"/>
              <a:sym typeface="Karla"/>
            </a:endParaRPr>
          </a:p>
          <a:p>
            <a:pPr indent="0" lvl="0" marL="540000" rtl="0" algn="l">
              <a:spcBef>
                <a:spcPts val="0"/>
              </a:spcBef>
              <a:spcAft>
                <a:spcPts val="0"/>
              </a:spcAft>
              <a:buNone/>
            </a:pPr>
            <a:r>
              <a:t/>
            </a:r>
            <a:endParaRPr sz="2200">
              <a:solidFill>
                <a:schemeClr val="dk1"/>
              </a:solidFill>
              <a:latin typeface="Karla"/>
              <a:ea typeface="Karla"/>
              <a:cs typeface="Karla"/>
              <a:sym typeface="Karla"/>
            </a:endParaRPr>
          </a:p>
          <a:p>
            <a:pPr indent="0" lvl="0" marL="540000" rtl="0" algn="l">
              <a:spcBef>
                <a:spcPts val="0"/>
              </a:spcBef>
              <a:spcAft>
                <a:spcPts val="0"/>
              </a:spcAft>
              <a:buClr>
                <a:schemeClr val="dk1"/>
              </a:buClr>
              <a:buSzPts val="1100"/>
              <a:buFont typeface="Arial"/>
              <a:buNone/>
            </a:pPr>
            <a:r>
              <a:rPr lang="fr" sz="1200">
                <a:solidFill>
                  <a:schemeClr val="dk1"/>
                </a:solidFill>
                <a:latin typeface="Karla"/>
                <a:ea typeface="Karla"/>
                <a:cs typeface="Karla"/>
                <a:sym typeface="Karla"/>
              </a:rPr>
              <a:t>Focus Groups, Ateliers et entretiens terrain</a:t>
            </a:r>
            <a:endParaRPr sz="1200">
              <a:solidFill>
                <a:schemeClr val="dk1"/>
              </a:solidFill>
              <a:latin typeface="Karla"/>
              <a:ea typeface="Karla"/>
              <a:cs typeface="Karla"/>
              <a:sym typeface="Karla"/>
            </a:endParaRPr>
          </a:p>
          <a:p>
            <a:pPr indent="0" lvl="0" marL="540000" rtl="0" algn="l">
              <a:spcBef>
                <a:spcPts val="0"/>
              </a:spcBef>
              <a:spcAft>
                <a:spcPts val="0"/>
              </a:spcAft>
              <a:buNone/>
            </a:pPr>
            <a:r>
              <a:t/>
            </a:r>
            <a:endParaRPr sz="1900">
              <a:solidFill>
                <a:schemeClr val="dk1"/>
              </a:solidFill>
              <a:latin typeface="Karla"/>
              <a:ea typeface="Karla"/>
              <a:cs typeface="Karla"/>
              <a:sym typeface="Karla"/>
            </a:endParaRPr>
          </a:p>
          <a:p>
            <a:pPr indent="0" lvl="0" marL="540000" rtl="0" algn="l">
              <a:spcBef>
                <a:spcPts val="0"/>
              </a:spcBef>
              <a:spcAft>
                <a:spcPts val="0"/>
              </a:spcAft>
              <a:buNone/>
            </a:pPr>
            <a:r>
              <a:rPr lang="fr" sz="1200">
                <a:solidFill>
                  <a:schemeClr val="dk1"/>
                </a:solidFill>
                <a:latin typeface="Karla"/>
                <a:ea typeface="Karla"/>
                <a:cs typeface="Karla"/>
                <a:sym typeface="Karla"/>
              </a:rPr>
              <a:t>Femmes enquêtées dans 4 coopératives (SCEB, CAYAT, ABOCFA, AMOPPA)</a:t>
            </a:r>
            <a:endParaRPr sz="1200">
              <a:solidFill>
                <a:schemeClr val="dk1"/>
              </a:solidFill>
              <a:latin typeface="Karla"/>
              <a:ea typeface="Karla"/>
              <a:cs typeface="Karla"/>
              <a:sym typeface="Karla"/>
            </a:endParaRPr>
          </a:p>
        </p:txBody>
      </p:sp>
      <p:pic>
        <p:nvPicPr>
          <p:cNvPr id="150" name="Google Shape;150;p21" title="WhatsApp Image 2025-04-27 at 19.27.39 (1).jpeg"/>
          <p:cNvPicPr preferRelativeResize="0"/>
          <p:nvPr/>
        </p:nvPicPr>
        <p:blipFill rotWithShape="1">
          <a:blip r:embed="rId3">
            <a:alphaModFix/>
          </a:blip>
          <a:srcRect b="0" l="18819" r="16194" t="0"/>
          <a:stretch/>
        </p:blipFill>
        <p:spPr>
          <a:xfrm>
            <a:off x="5276474" y="680050"/>
            <a:ext cx="3867525" cy="4463451"/>
          </a:xfrm>
          <a:prstGeom prst="rect">
            <a:avLst/>
          </a:prstGeom>
          <a:noFill/>
          <a:ln>
            <a:noFill/>
          </a:ln>
        </p:spPr>
      </p:pic>
      <p:sp>
        <p:nvSpPr>
          <p:cNvPr id="151" name="Google Shape;151;p21"/>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1"/>
          <p:cNvSpPr txBox="1"/>
          <p:nvPr/>
        </p:nvSpPr>
        <p:spPr>
          <a:xfrm>
            <a:off x="347500" y="104506"/>
            <a:ext cx="605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Méthodologie </a:t>
            </a:r>
            <a:endParaRPr sz="1800">
              <a:solidFill>
                <a:schemeClr val="lt1"/>
              </a:solidFill>
              <a:latin typeface="Anton"/>
              <a:ea typeface="Anton"/>
              <a:cs typeface="Anton"/>
              <a:sym typeface="Anton"/>
            </a:endParaRPr>
          </a:p>
        </p:txBody>
      </p:sp>
      <p:sp>
        <p:nvSpPr>
          <p:cNvPr id="153" name="Google Shape;153;p21"/>
          <p:cNvSpPr txBox="1"/>
          <p:nvPr/>
        </p:nvSpPr>
        <p:spPr>
          <a:xfrm>
            <a:off x="327900" y="1331425"/>
            <a:ext cx="525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400">
                <a:solidFill>
                  <a:srgbClr val="D06350"/>
                </a:solidFill>
                <a:latin typeface="Anton"/>
                <a:ea typeface="Anton"/>
                <a:cs typeface="Anton"/>
                <a:sym typeface="Anton"/>
              </a:rPr>
              <a:t>15</a:t>
            </a:r>
            <a:endParaRPr sz="2400">
              <a:solidFill>
                <a:srgbClr val="D06350"/>
              </a:solidFill>
              <a:latin typeface="Anton"/>
              <a:ea typeface="Anton"/>
              <a:cs typeface="Anton"/>
              <a:sym typeface="Anton"/>
            </a:endParaRPr>
          </a:p>
        </p:txBody>
      </p:sp>
      <p:sp>
        <p:nvSpPr>
          <p:cNvPr id="154" name="Google Shape;154;p21"/>
          <p:cNvSpPr txBox="1"/>
          <p:nvPr/>
        </p:nvSpPr>
        <p:spPr>
          <a:xfrm>
            <a:off x="327900" y="3503550"/>
            <a:ext cx="574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400">
                <a:solidFill>
                  <a:srgbClr val="D06350"/>
                </a:solidFill>
                <a:latin typeface="Anton"/>
                <a:ea typeface="Anton"/>
                <a:cs typeface="Anton"/>
                <a:sym typeface="Anton"/>
              </a:rPr>
              <a:t>34</a:t>
            </a:r>
            <a:endParaRPr sz="2400">
              <a:solidFill>
                <a:srgbClr val="D06350"/>
              </a:solidFill>
              <a:latin typeface="Anton"/>
              <a:ea typeface="Anton"/>
              <a:cs typeface="Anton"/>
              <a:sym typeface="Anton"/>
            </a:endParaRPr>
          </a:p>
        </p:txBody>
      </p:sp>
      <p:sp>
        <p:nvSpPr>
          <p:cNvPr id="155" name="Google Shape;155;p21"/>
          <p:cNvSpPr txBox="1"/>
          <p:nvPr/>
        </p:nvSpPr>
        <p:spPr>
          <a:xfrm>
            <a:off x="327900" y="4059900"/>
            <a:ext cx="765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400">
                <a:solidFill>
                  <a:srgbClr val="D06350"/>
                </a:solidFill>
                <a:latin typeface="Anton"/>
                <a:ea typeface="Anton"/>
                <a:cs typeface="Anton"/>
                <a:sym typeface="Anton"/>
              </a:rPr>
              <a:t>513 </a:t>
            </a:r>
            <a:endParaRPr sz="2400"/>
          </a:p>
        </p:txBody>
      </p:sp>
      <p:sp>
        <p:nvSpPr>
          <p:cNvPr id="156" name="Google Shape;156;p21"/>
          <p:cNvSpPr txBox="1"/>
          <p:nvPr/>
        </p:nvSpPr>
        <p:spPr>
          <a:xfrm>
            <a:off x="404100" y="2599500"/>
            <a:ext cx="452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400">
                <a:solidFill>
                  <a:srgbClr val="D06350"/>
                </a:solidFill>
                <a:latin typeface="Anton"/>
                <a:ea typeface="Anton"/>
                <a:cs typeface="Anton"/>
                <a:sym typeface="Anton"/>
              </a:rPr>
              <a:t>6</a:t>
            </a:r>
            <a:endParaRPr sz="2400">
              <a:solidFill>
                <a:srgbClr val="D06350"/>
              </a:solidFill>
              <a:latin typeface="Anton"/>
              <a:ea typeface="Anton"/>
              <a:cs typeface="Anton"/>
              <a:sym typeface="Anto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2"/>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162" name="Google Shape;162;p22" title="homme-flou-et-coup-moyen-de-feves-de-cacao.jpg"/>
          <p:cNvPicPr preferRelativeResize="0"/>
          <p:nvPr/>
        </p:nvPicPr>
        <p:blipFill rotWithShape="1">
          <a:blip r:embed="rId3">
            <a:alphaModFix/>
          </a:blip>
          <a:srcRect b="15189" l="0" r="0" t="0"/>
          <a:stretch/>
        </p:blipFill>
        <p:spPr>
          <a:xfrm>
            <a:off x="0" y="-25325"/>
            <a:ext cx="9144003" cy="5168825"/>
          </a:xfrm>
          <a:prstGeom prst="rect">
            <a:avLst/>
          </a:prstGeom>
          <a:noFill/>
          <a:ln>
            <a:noFill/>
          </a:ln>
        </p:spPr>
      </p:pic>
      <p:sp>
        <p:nvSpPr>
          <p:cNvPr id="163" name="Google Shape;163;p22"/>
          <p:cNvSpPr txBox="1"/>
          <p:nvPr/>
        </p:nvSpPr>
        <p:spPr>
          <a:xfrm>
            <a:off x="571500" y="3741800"/>
            <a:ext cx="8051700" cy="93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fr" sz="1800">
                <a:solidFill>
                  <a:schemeClr val="lt1"/>
                </a:solidFill>
                <a:latin typeface="Karla"/>
                <a:ea typeface="Karla"/>
                <a:cs typeface="Karla"/>
                <a:sym typeface="Karla"/>
              </a:rPr>
              <a:t>Des contextes filières difficiles pour les producteurs·rices, facteurs de vulnérabilité qui exacerbent les inégalités et alimentent des sentiments d’injustice </a:t>
            </a:r>
            <a:endParaRPr b="1" sz="1800">
              <a:solidFill>
                <a:schemeClr val="lt1"/>
              </a:solidFill>
              <a:latin typeface="Karla"/>
              <a:ea typeface="Karla"/>
              <a:cs typeface="Karla"/>
              <a:sym typeface="Karla"/>
            </a:endParaRPr>
          </a:p>
        </p:txBody>
      </p:sp>
      <p:sp>
        <p:nvSpPr>
          <p:cNvPr id="164" name="Google Shape;164;p22"/>
          <p:cNvSpPr txBox="1"/>
          <p:nvPr/>
        </p:nvSpPr>
        <p:spPr>
          <a:xfrm>
            <a:off x="571500" y="396975"/>
            <a:ext cx="2656800" cy="683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fr" sz="3600">
                <a:solidFill>
                  <a:schemeClr val="lt1"/>
                </a:solidFill>
                <a:latin typeface="Anton"/>
                <a:ea typeface="Anton"/>
                <a:cs typeface="Anton"/>
                <a:sym typeface="Anton"/>
              </a:rPr>
              <a:t>Introduction </a:t>
            </a:r>
            <a:endParaRPr b="1" sz="3600">
              <a:solidFill>
                <a:schemeClr val="lt1"/>
              </a:solidFill>
              <a:latin typeface="Anton"/>
              <a:ea typeface="Anton"/>
              <a:cs typeface="Anton"/>
              <a:sym typeface="Anton"/>
            </a:endParaRPr>
          </a:p>
        </p:txBody>
      </p:sp>
      <p:pic>
        <p:nvPicPr>
          <p:cNvPr id="165" name="Google Shape;165;p22"/>
          <p:cNvPicPr preferRelativeResize="0"/>
          <p:nvPr/>
        </p:nvPicPr>
        <p:blipFill>
          <a:blip r:embed="rId4">
            <a:alphaModFix/>
          </a:blip>
          <a:stretch>
            <a:fillRect/>
          </a:stretch>
        </p:blipFill>
        <p:spPr>
          <a:xfrm>
            <a:off x="7413984" y="463274"/>
            <a:ext cx="1209314" cy="6170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3"/>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1" name="Google Shape;171;p23"/>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2" name="Google Shape;172;p23"/>
          <p:cNvSpPr/>
          <p:nvPr/>
        </p:nvSpPr>
        <p:spPr>
          <a:xfrm>
            <a:off x="0" y="-9350"/>
            <a:ext cx="9144000" cy="23280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23"/>
          <p:cNvSpPr txBox="1"/>
          <p:nvPr/>
        </p:nvSpPr>
        <p:spPr>
          <a:xfrm>
            <a:off x="290150" y="2377050"/>
            <a:ext cx="83820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300" u="sng">
                <a:solidFill>
                  <a:srgbClr val="C6634C"/>
                </a:solidFill>
                <a:latin typeface="Karla"/>
                <a:ea typeface="Karla"/>
                <a:cs typeface="Karla"/>
                <a:sym typeface="Karla"/>
              </a:rPr>
              <a:t>Pourquoi ? Les explications des producteurs.rices </a:t>
            </a:r>
            <a:endParaRPr b="1" sz="1300" u="sng">
              <a:solidFill>
                <a:srgbClr val="C6634C"/>
              </a:solidFill>
              <a:latin typeface="Karla"/>
              <a:ea typeface="Karla"/>
              <a:cs typeface="Karla"/>
              <a:sym typeface="Karla"/>
            </a:endParaRPr>
          </a:p>
          <a:p>
            <a:pPr indent="0" lvl="0" marL="630000" rtl="0" algn="l">
              <a:spcBef>
                <a:spcPts val="0"/>
              </a:spcBef>
              <a:spcAft>
                <a:spcPts val="0"/>
              </a:spcAft>
              <a:buNone/>
            </a:pPr>
            <a:r>
              <a:t/>
            </a:r>
            <a:endParaRPr b="1" sz="1200">
              <a:solidFill>
                <a:schemeClr val="dk1"/>
              </a:solidFill>
              <a:latin typeface="Karla"/>
              <a:ea typeface="Karla"/>
              <a:cs typeface="Karla"/>
              <a:sym typeface="Karla"/>
            </a:endParaRPr>
          </a:p>
          <a:p>
            <a:pPr indent="0" lvl="0" marL="630000" rtl="0" algn="l">
              <a:spcBef>
                <a:spcPts val="0"/>
              </a:spcBef>
              <a:spcAft>
                <a:spcPts val="0"/>
              </a:spcAft>
              <a:buClr>
                <a:schemeClr val="dk1"/>
              </a:buClr>
              <a:buSzPts val="1100"/>
              <a:buFont typeface="Arial"/>
              <a:buNone/>
            </a:pPr>
            <a:r>
              <a:rPr b="1" lang="fr" sz="1100">
                <a:solidFill>
                  <a:schemeClr val="dk1"/>
                </a:solidFill>
                <a:latin typeface="Karla"/>
                <a:ea typeface="Karla"/>
                <a:cs typeface="Karla"/>
                <a:sym typeface="Karla"/>
              </a:rPr>
              <a:t>Des prix trop faibles - un accaparement de la valeur par les gouvernements et les multinationales </a:t>
            </a:r>
            <a:endParaRPr b="1" sz="1100">
              <a:solidFill>
                <a:schemeClr val="dk1"/>
              </a:solidFill>
              <a:latin typeface="Karla"/>
              <a:ea typeface="Karla"/>
              <a:cs typeface="Karla"/>
              <a:sym typeface="Karla"/>
            </a:endParaRPr>
          </a:p>
          <a:p>
            <a:pPr indent="0" lvl="0" marL="630000" rtl="0" algn="l">
              <a:spcBef>
                <a:spcPts val="0"/>
              </a:spcBef>
              <a:spcAft>
                <a:spcPts val="0"/>
              </a:spcAft>
              <a:buClr>
                <a:schemeClr val="dk1"/>
              </a:buClr>
              <a:buSzPts val="1100"/>
              <a:buFont typeface="Arial"/>
              <a:buNone/>
            </a:pPr>
            <a:r>
              <a:rPr lang="fr" sz="1100">
                <a:solidFill>
                  <a:schemeClr val="dk1"/>
                </a:solidFill>
                <a:latin typeface="Karla"/>
                <a:ea typeface="Karla"/>
                <a:cs typeface="Karla"/>
                <a:sym typeface="Karla"/>
              </a:rPr>
              <a:t>Les prix fixés par les gouvernement correspondent à 40% du prix mondial en Côte d’Ivoire et 47% au Ghana. </a:t>
            </a:r>
            <a:endParaRPr sz="1100">
              <a:solidFill>
                <a:schemeClr val="dk1"/>
              </a:solidFill>
              <a:latin typeface="Karla"/>
              <a:ea typeface="Karla"/>
              <a:cs typeface="Karla"/>
              <a:sym typeface="Karla"/>
            </a:endParaRPr>
          </a:p>
          <a:p>
            <a:pPr indent="0" lvl="0" marL="630000" rtl="0" algn="l">
              <a:spcBef>
                <a:spcPts val="0"/>
              </a:spcBef>
              <a:spcAft>
                <a:spcPts val="0"/>
              </a:spcAft>
              <a:buClr>
                <a:schemeClr val="dk1"/>
              </a:buClr>
              <a:buSzPts val="1100"/>
              <a:buFont typeface="Arial"/>
              <a:buNone/>
            </a:pPr>
            <a:r>
              <a:t/>
            </a:r>
            <a:endParaRPr sz="1000">
              <a:solidFill>
                <a:schemeClr val="dk1"/>
              </a:solidFill>
              <a:latin typeface="Karla"/>
              <a:ea typeface="Karla"/>
              <a:cs typeface="Karla"/>
              <a:sym typeface="Karla"/>
            </a:endParaRPr>
          </a:p>
          <a:p>
            <a:pPr indent="0" lvl="0" marL="630000" rtl="0" algn="l">
              <a:spcBef>
                <a:spcPts val="0"/>
              </a:spcBef>
              <a:spcAft>
                <a:spcPts val="0"/>
              </a:spcAft>
              <a:buClr>
                <a:schemeClr val="dk1"/>
              </a:buClr>
              <a:buSzPts val="1100"/>
              <a:buFont typeface="Arial"/>
              <a:buNone/>
            </a:pPr>
            <a:r>
              <a:rPr b="1" lang="fr" sz="1100">
                <a:solidFill>
                  <a:schemeClr val="dk1"/>
                </a:solidFill>
                <a:latin typeface="Karla"/>
                <a:ea typeface="Karla"/>
                <a:cs typeface="Karla"/>
                <a:sym typeface="Karla"/>
              </a:rPr>
              <a:t>Une inégale répartition de la valeur ajoutée </a:t>
            </a:r>
            <a:endParaRPr b="1" sz="1100">
              <a:solidFill>
                <a:schemeClr val="dk1"/>
              </a:solidFill>
              <a:latin typeface="Karla"/>
              <a:ea typeface="Karla"/>
              <a:cs typeface="Karla"/>
              <a:sym typeface="Karla"/>
            </a:endParaRPr>
          </a:p>
          <a:p>
            <a:pPr indent="0" lvl="0" marL="630000" rtl="0" algn="l">
              <a:spcBef>
                <a:spcPts val="0"/>
              </a:spcBef>
              <a:spcAft>
                <a:spcPts val="0"/>
              </a:spcAft>
              <a:buNone/>
            </a:pPr>
            <a:r>
              <a:rPr lang="fr" sz="1100">
                <a:solidFill>
                  <a:schemeClr val="dk1"/>
                </a:solidFill>
                <a:latin typeface="Karla"/>
                <a:ea typeface="Karla"/>
                <a:cs typeface="Karla"/>
                <a:sym typeface="Karla"/>
              </a:rPr>
              <a:t>Sur une tablette de chocolat 75% de cacao issue de Côte d’Ivoire vendue 3€, le producteur touchent 9% de la valeur d’un produit constitué au 3 quart de sa production.</a:t>
            </a:r>
            <a:endParaRPr b="1" sz="1100">
              <a:solidFill>
                <a:schemeClr val="dk1"/>
              </a:solidFill>
              <a:latin typeface="Karla"/>
              <a:ea typeface="Karla"/>
              <a:cs typeface="Karla"/>
              <a:sym typeface="Karla"/>
            </a:endParaRPr>
          </a:p>
        </p:txBody>
      </p:sp>
      <p:sp>
        <p:nvSpPr>
          <p:cNvPr id="174" name="Google Shape;174;p23"/>
          <p:cNvSpPr/>
          <p:nvPr/>
        </p:nvSpPr>
        <p:spPr>
          <a:xfrm>
            <a:off x="423700" y="2885775"/>
            <a:ext cx="526500" cy="337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fr" sz="1800" u="none" cap="none" strike="noStrike">
                <a:solidFill>
                  <a:srgbClr val="D06350"/>
                </a:solidFill>
                <a:latin typeface="Anton"/>
                <a:ea typeface="Anton"/>
                <a:cs typeface="Anton"/>
                <a:sym typeface="Anton"/>
              </a:rPr>
              <a:t>1.</a:t>
            </a:r>
            <a:endParaRPr b="1" i="0" sz="1800" u="none" cap="none" strike="noStrike">
              <a:solidFill>
                <a:srgbClr val="D06350"/>
              </a:solidFill>
              <a:latin typeface="Anton"/>
              <a:ea typeface="Anton"/>
              <a:cs typeface="Anton"/>
              <a:sym typeface="Anton"/>
            </a:endParaRPr>
          </a:p>
        </p:txBody>
      </p:sp>
      <p:sp>
        <p:nvSpPr>
          <p:cNvPr id="175" name="Google Shape;175;p23"/>
          <p:cNvSpPr txBox="1"/>
          <p:nvPr/>
        </p:nvSpPr>
        <p:spPr>
          <a:xfrm>
            <a:off x="241400" y="3976850"/>
            <a:ext cx="8382000" cy="105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rgbClr val="E96D54"/>
                </a:solidFill>
                <a:latin typeface="Karla"/>
                <a:ea typeface="Karla"/>
                <a:cs typeface="Karla"/>
                <a:sym typeface="Karla"/>
              </a:rPr>
              <a:t>Un sentiment d’accaparement des ressources</a:t>
            </a:r>
            <a:r>
              <a:rPr b="1" lang="fr" sz="1200">
                <a:solidFill>
                  <a:schemeClr val="dk1"/>
                </a:solidFill>
                <a:latin typeface="Karla"/>
                <a:ea typeface="Karla"/>
                <a:cs typeface="Karla"/>
                <a:sym typeface="Karla"/>
              </a:rPr>
              <a:t> ressenti et formulé de nombreuses fois par les producteurs.rices, tant de cacao que de fruits  </a:t>
            </a:r>
            <a:endParaRPr b="1" sz="1200">
              <a:solidFill>
                <a:schemeClr val="dk1"/>
              </a:solidFill>
              <a:latin typeface="Karla"/>
              <a:ea typeface="Karla"/>
              <a:cs typeface="Karla"/>
              <a:sym typeface="Karla"/>
            </a:endParaRPr>
          </a:p>
          <a:p>
            <a:pPr indent="0" lvl="0" marL="0" rtl="0" algn="l">
              <a:spcBef>
                <a:spcPts val="1000"/>
              </a:spcBef>
              <a:spcAft>
                <a:spcPts val="0"/>
              </a:spcAft>
              <a:buNone/>
            </a:pPr>
            <a:r>
              <a:rPr b="1" i="1" lang="fr" sz="1200">
                <a:solidFill>
                  <a:schemeClr val="dk1"/>
                </a:solidFill>
                <a:latin typeface="Karla"/>
                <a:ea typeface="Karla"/>
                <a:cs typeface="Karla"/>
                <a:sym typeface="Karla"/>
              </a:rPr>
              <a:t>“Le prix du cacao est trop bas, le gouvernement nous vole” </a:t>
            </a:r>
            <a:endParaRPr b="1" i="1" sz="1200">
              <a:solidFill>
                <a:schemeClr val="dk1"/>
              </a:solidFill>
              <a:latin typeface="Karla"/>
              <a:ea typeface="Karla"/>
              <a:cs typeface="Karla"/>
              <a:sym typeface="Karla"/>
            </a:endParaRPr>
          </a:p>
          <a:p>
            <a:pPr indent="0" lvl="0" marL="0" rtl="0" algn="l">
              <a:spcBef>
                <a:spcPts val="0"/>
              </a:spcBef>
              <a:spcAft>
                <a:spcPts val="0"/>
              </a:spcAft>
              <a:buNone/>
            </a:pPr>
            <a:r>
              <a:rPr b="1" i="1" lang="fr" sz="1200">
                <a:solidFill>
                  <a:schemeClr val="dk1"/>
                </a:solidFill>
                <a:latin typeface="Karla"/>
                <a:ea typeface="Karla"/>
                <a:cs typeface="Karla"/>
                <a:sym typeface="Karla"/>
              </a:rPr>
              <a:t>“On pourrait aussi transformer nos noix de coco, mais nous on n’a pas accès aux investissements”</a:t>
            </a:r>
            <a:endParaRPr b="1" i="1" sz="1200">
              <a:solidFill>
                <a:schemeClr val="dk1"/>
              </a:solidFill>
              <a:latin typeface="Karla"/>
              <a:ea typeface="Karla"/>
              <a:cs typeface="Karla"/>
              <a:sym typeface="Karla"/>
            </a:endParaRPr>
          </a:p>
        </p:txBody>
      </p:sp>
      <p:sp>
        <p:nvSpPr>
          <p:cNvPr id="176" name="Google Shape;176;p23"/>
          <p:cNvSpPr/>
          <p:nvPr/>
        </p:nvSpPr>
        <p:spPr>
          <a:xfrm>
            <a:off x="423700" y="3418200"/>
            <a:ext cx="526500" cy="337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fr" sz="1800">
                <a:solidFill>
                  <a:srgbClr val="D06350"/>
                </a:solidFill>
                <a:latin typeface="Anton"/>
                <a:ea typeface="Anton"/>
                <a:cs typeface="Anton"/>
                <a:sym typeface="Anton"/>
              </a:rPr>
              <a:t>2</a:t>
            </a:r>
            <a:r>
              <a:rPr b="1" i="0" lang="fr" sz="1800" u="none" cap="none" strike="noStrike">
                <a:solidFill>
                  <a:srgbClr val="D06350"/>
                </a:solidFill>
                <a:latin typeface="Anton"/>
                <a:ea typeface="Anton"/>
                <a:cs typeface="Anton"/>
                <a:sym typeface="Anton"/>
              </a:rPr>
              <a:t>.</a:t>
            </a:r>
            <a:endParaRPr b="1" i="0" sz="1800" u="none" cap="none" strike="noStrike">
              <a:solidFill>
                <a:srgbClr val="D06350"/>
              </a:solidFill>
              <a:latin typeface="Anton"/>
              <a:ea typeface="Anton"/>
              <a:cs typeface="Anton"/>
              <a:sym typeface="Anton"/>
            </a:endParaRPr>
          </a:p>
        </p:txBody>
      </p:sp>
      <p:sp>
        <p:nvSpPr>
          <p:cNvPr id="177" name="Google Shape;177;p23"/>
          <p:cNvSpPr txBox="1"/>
          <p:nvPr/>
        </p:nvSpPr>
        <p:spPr>
          <a:xfrm>
            <a:off x="1058700" y="891875"/>
            <a:ext cx="3490800" cy="11595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b="1" i="1" lang="fr" sz="1100">
                <a:solidFill>
                  <a:schemeClr val="dk1"/>
                </a:solidFill>
                <a:latin typeface="Karla"/>
                <a:ea typeface="Karla"/>
                <a:cs typeface="Karla"/>
                <a:sym typeface="Karla"/>
              </a:rPr>
              <a:t>“Aujourd’hui le cacao ne rapporte plus assez, les prix ne sont pas assez élevés. Les producteurs et leurs familles sont pauvres et dans 10 ans il n’y aura plus.”  </a:t>
            </a:r>
            <a:endParaRPr b="1" i="1" sz="1100">
              <a:solidFill>
                <a:schemeClr val="dk1"/>
              </a:solidFill>
              <a:latin typeface="Karla"/>
              <a:ea typeface="Karla"/>
              <a:cs typeface="Karla"/>
              <a:sym typeface="Karla"/>
            </a:endParaRPr>
          </a:p>
          <a:p>
            <a:pPr indent="0" lvl="0" marL="0" marR="0" rtl="0" algn="l">
              <a:spcBef>
                <a:spcPts val="1000"/>
              </a:spcBef>
              <a:spcAft>
                <a:spcPts val="0"/>
              </a:spcAft>
              <a:buNone/>
            </a:pPr>
            <a:r>
              <a:rPr lang="fr" sz="1100">
                <a:solidFill>
                  <a:schemeClr val="dk1"/>
                </a:solidFill>
                <a:latin typeface="Karla"/>
                <a:ea typeface="Karla"/>
                <a:cs typeface="Karla"/>
                <a:sym typeface="Karla"/>
              </a:rPr>
              <a:t>Témoignage d’un producteur de cacao lors d’un FG à ABOCFA (Ghana) </a:t>
            </a:r>
            <a:endParaRPr sz="1100">
              <a:solidFill>
                <a:schemeClr val="dk1"/>
              </a:solidFill>
              <a:latin typeface="Karla"/>
              <a:ea typeface="Karla"/>
              <a:cs typeface="Karla"/>
              <a:sym typeface="Karla"/>
            </a:endParaRPr>
          </a:p>
        </p:txBody>
      </p:sp>
      <p:pic>
        <p:nvPicPr>
          <p:cNvPr id="178" name="Google Shape;178;p23" title="baisser-les-prix.png"/>
          <p:cNvPicPr preferRelativeResize="0"/>
          <p:nvPr/>
        </p:nvPicPr>
        <p:blipFill>
          <a:blip r:embed="rId3">
            <a:alphaModFix/>
          </a:blip>
          <a:stretch>
            <a:fillRect/>
          </a:stretch>
        </p:blipFill>
        <p:spPr>
          <a:xfrm>
            <a:off x="4851200" y="935900"/>
            <a:ext cx="526500" cy="526500"/>
          </a:xfrm>
          <a:prstGeom prst="rect">
            <a:avLst/>
          </a:prstGeom>
          <a:noFill/>
          <a:ln>
            <a:noFill/>
          </a:ln>
        </p:spPr>
      </p:pic>
      <p:sp>
        <p:nvSpPr>
          <p:cNvPr id="179" name="Google Shape;179;p23"/>
          <p:cNvSpPr txBox="1"/>
          <p:nvPr/>
        </p:nvSpPr>
        <p:spPr>
          <a:xfrm>
            <a:off x="5459300" y="968288"/>
            <a:ext cx="168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D06350"/>
                </a:solidFill>
                <a:latin typeface="Anton"/>
                <a:ea typeface="Anton"/>
                <a:cs typeface="Anton"/>
                <a:sym typeface="Anton"/>
              </a:rPr>
              <a:t>1€ par jour</a:t>
            </a:r>
            <a:endParaRPr sz="1800">
              <a:solidFill>
                <a:srgbClr val="D06350"/>
              </a:solidFill>
              <a:latin typeface="Anton"/>
              <a:ea typeface="Anton"/>
              <a:cs typeface="Anton"/>
              <a:sym typeface="Anton"/>
            </a:endParaRPr>
          </a:p>
        </p:txBody>
      </p:sp>
      <p:sp>
        <p:nvSpPr>
          <p:cNvPr id="180" name="Google Shape;180;p23"/>
          <p:cNvSpPr txBox="1"/>
          <p:nvPr/>
        </p:nvSpPr>
        <p:spPr>
          <a:xfrm>
            <a:off x="4775000" y="1398800"/>
            <a:ext cx="4125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100">
                <a:solidFill>
                  <a:schemeClr val="dk1"/>
                </a:solidFill>
                <a:latin typeface="Karla"/>
                <a:ea typeface="Karla"/>
                <a:cs typeface="Karla"/>
                <a:sym typeface="Karla"/>
              </a:rPr>
              <a:t>Dans un foyer ivoirien (ghanéen), la grande récolte de cacao rapporterait en moyenne </a:t>
            </a:r>
            <a:r>
              <a:rPr lang="fr" sz="1100">
                <a:solidFill>
                  <a:schemeClr val="dk1"/>
                </a:solidFill>
                <a:latin typeface="Karla"/>
                <a:ea typeface="Karla"/>
                <a:cs typeface="Karla"/>
                <a:sym typeface="Karla"/>
              </a:rPr>
              <a:t>33€ </a:t>
            </a:r>
            <a:r>
              <a:rPr lang="fr" sz="1100">
                <a:solidFill>
                  <a:schemeClr val="dk1"/>
                </a:solidFill>
                <a:latin typeface="Karla"/>
                <a:ea typeface="Karla"/>
                <a:cs typeface="Karla"/>
                <a:sym typeface="Karla"/>
              </a:rPr>
              <a:t>(20€) par mois par membre du foyer (chiffres tirés de notre enquête quantitative)</a:t>
            </a:r>
            <a:endParaRPr sz="1100">
              <a:solidFill>
                <a:schemeClr val="dk1"/>
              </a:solidFill>
              <a:latin typeface="Karla"/>
              <a:ea typeface="Karla"/>
              <a:cs typeface="Karla"/>
              <a:sym typeface="Karla"/>
            </a:endParaRPr>
          </a:p>
        </p:txBody>
      </p:sp>
      <p:sp>
        <p:nvSpPr>
          <p:cNvPr id="181" name="Google Shape;181;p23"/>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23"/>
          <p:cNvSpPr txBox="1"/>
          <p:nvPr/>
        </p:nvSpPr>
        <p:spPr>
          <a:xfrm>
            <a:off x="347500" y="104506"/>
            <a:ext cx="605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Des filières trop peu rémunératrices </a:t>
            </a:r>
            <a:endParaRPr sz="1800">
              <a:solidFill>
                <a:schemeClr val="lt1"/>
              </a:solidFill>
              <a:latin typeface="Anton"/>
              <a:ea typeface="Anton"/>
              <a:cs typeface="Anton"/>
              <a:sym typeface="Anton"/>
            </a:endParaRPr>
          </a:p>
        </p:txBody>
      </p:sp>
      <p:pic>
        <p:nvPicPr>
          <p:cNvPr id="183" name="Google Shape;183;p23"/>
          <p:cNvPicPr preferRelativeResize="0"/>
          <p:nvPr/>
        </p:nvPicPr>
        <p:blipFill rotWithShape="1">
          <a:blip r:embed="rId4">
            <a:alphaModFix/>
          </a:blip>
          <a:srcRect b="0" l="0" r="0" t="0"/>
          <a:stretch/>
        </p:blipFill>
        <p:spPr>
          <a:xfrm>
            <a:off x="350775" y="1070724"/>
            <a:ext cx="526500" cy="526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4"/>
          <p:cNvSpPr/>
          <p:nvPr/>
        </p:nvSpPr>
        <p:spPr>
          <a:xfrm>
            <a:off x="0" y="-9350"/>
            <a:ext cx="9144000" cy="2189400"/>
          </a:xfrm>
          <a:prstGeom prst="rect">
            <a:avLst/>
          </a:prstGeom>
          <a:solidFill>
            <a:srgbClr val="E9BDA1">
              <a:alpha val="490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4"/>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90" name="Google Shape;190;p24"/>
          <p:cNvSpPr/>
          <p:nvPr/>
        </p:nvSpPr>
        <p:spPr>
          <a:xfrm>
            <a:off x="8623300" y="2237863"/>
            <a:ext cx="452400" cy="61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91" name="Google Shape;191;p24"/>
          <p:cNvSpPr txBox="1"/>
          <p:nvPr/>
        </p:nvSpPr>
        <p:spPr>
          <a:xfrm>
            <a:off x="308075" y="2270950"/>
            <a:ext cx="6279600" cy="210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300" u="sng">
                <a:solidFill>
                  <a:srgbClr val="E96D54"/>
                </a:solidFill>
                <a:latin typeface="Karla"/>
                <a:ea typeface="Karla"/>
                <a:cs typeface="Karla"/>
                <a:sym typeface="Karla"/>
              </a:rPr>
              <a:t>Pourquoi ? Les explications des producteurs.rices </a:t>
            </a:r>
            <a:endParaRPr b="1" sz="1300" u="sng">
              <a:solidFill>
                <a:srgbClr val="E96D54"/>
              </a:solidFill>
              <a:latin typeface="Karla"/>
              <a:ea typeface="Karla"/>
              <a:cs typeface="Karla"/>
              <a:sym typeface="Karla"/>
            </a:endParaRPr>
          </a:p>
          <a:p>
            <a:pPr indent="0" lvl="0" marL="630000" rtl="0" algn="l">
              <a:spcBef>
                <a:spcPts val="0"/>
              </a:spcBef>
              <a:spcAft>
                <a:spcPts val="0"/>
              </a:spcAft>
              <a:buNone/>
            </a:pPr>
            <a:r>
              <a:t/>
            </a:r>
            <a:endParaRPr b="1" sz="1200">
              <a:solidFill>
                <a:schemeClr val="dk1"/>
              </a:solidFill>
              <a:latin typeface="Karla"/>
              <a:ea typeface="Karla"/>
              <a:cs typeface="Karla"/>
              <a:sym typeface="Karla"/>
            </a:endParaRPr>
          </a:p>
          <a:p>
            <a:pPr indent="0" lvl="0" marL="630000" rtl="0" algn="l">
              <a:spcBef>
                <a:spcPts val="0"/>
              </a:spcBef>
              <a:spcAft>
                <a:spcPts val="0"/>
              </a:spcAft>
              <a:buClr>
                <a:schemeClr val="dk1"/>
              </a:buClr>
              <a:buSzPts val="1100"/>
              <a:buFont typeface="Arial"/>
              <a:buNone/>
            </a:pPr>
            <a:r>
              <a:rPr b="1" lang="fr" sz="1100">
                <a:solidFill>
                  <a:schemeClr val="dk1"/>
                </a:solidFill>
                <a:latin typeface="Karla"/>
                <a:ea typeface="Karla"/>
                <a:cs typeface="Karla"/>
                <a:sym typeface="Karla"/>
              </a:rPr>
              <a:t>Baisse des rendements dû au vieillissement des parcelles et aux effets du changement climatique </a:t>
            </a:r>
            <a:endParaRPr b="1" sz="1100">
              <a:solidFill>
                <a:schemeClr val="dk1"/>
              </a:solidFill>
              <a:latin typeface="Karla"/>
              <a:ea typeface="Karla"/>
              <a:cs typeface="Karla"/>
              <a:sym typeface="Karla"/>
            </a:endParaRPr>
          </a:p>
          <a:p>
            <a:pPr indent="0" lvl="0" marL="630000" rtl="0" algn="l">
              <a:spcBef>
                <a:spcPts val="0"/>
              </a:spcBef>
              <a:spcAft>
                <a:spcPts val="0"/>
              </a:spcAft>
              <a:buClr>
                <a:schemeClr val="dk1"/>
              </a:buClr>
              <a:buSzPts val="1100"/>
              <a:buFont typeface="Arial"/>
              <a:buNone/>
            </a:pPr>
            <a:r>
              <a:rPr lang="fr" sz="1100">
                <a:solidFill>
                  <a:schemeClr val="dk1"/>
                </a:solidFill>
                <a:latin typeface="Karla"/>
                <a:ea typeface="Karla"/>
                <a:cs typeface="Karla"/>
                <a:sym typeface="Karla"/>
              </a:rPr>
              <a:t>Nécessité de renouveler les parcelles dans un contexte où les investissements sont difficiles </a:t>
            </a:r>
            <a:endParaRPr sz="1100">
              <a:solidFill>
                <a:schemeClr val="dk1"/>
              </a:solidFill>
              <a:latin typeface="Karla"/>
              <a:ea typeface="Karla"/>
              <a:cs typeface="Karla"/>
              <a:sym typeface="Karla"/>
            </a:endParaRPr>
          </a:p>
          <a:p>
            <a:pPr indent="0" lvl="0" marL="630000" rtl="0" algn="l">
              <a:spcBef>
                <a:spcPts val="0"/>
              </a:spcBef>
              <a:spcAft>
                <a:spcPts val="0"/>
              </a:spcAft>
              <a:buClr>
                <a:schemeClr val="dk1"/>
              </a:buClr>
              <a:buSzPts val="1100"/>
              <a:buFont typeface="Arial"/>
              <a:buNone/>
            </a:pPr>
            <a:r>
              <a:rPr lang="fr" sz="1100">
                <a:solidFill>
                  <a:schemeClr val="dk1"/>
                </a:solidFill>
                <a:latin typeface="Karla"/>
                <a:ea typeface="Karla"/>
                <a:cs typeface="Karla"/>
                <a:sym typeface="Karla"/>
              </a:rPr>
              <a:t>Très conscients des conséquences climatiques sur leur production </a:t>
            </a:r>
            <a:endParaRPr sz="1100">
              <a:solidFill>
                <a:schemeClr val="dk1"/>
              </a:solidFill>
              <a:latin typeface="Karla"/>
              <a:ea typeface="Karla"/>
              <a:cs typeface="Karla"/>
              <a:sym typeface="Karla"/>
            </a:endParaRPr>
          </a:p>
          <a:p>
            <a:pPr indent="0" lvl="0" marL="630000" rtl="0" algn="l">
              <a:spcBef>
                <a:spcPts val="0"/>
              </a:spcBef>
              <a:spcAft>
                <a:spcPts val="0"/>
              </a:spcAft>
              <a:buClr>
                <a:schemeClr val="dk1"/>
              </a:buClr>
              <a:buSzPts val="1100"/>
              <a:buFont typeface="Arial"/>
              <a:buNone/>
            </a:pPr>
            <a:r>
              <a:t/>
            </a:r>
            <a:endParaRPr sz="1200">
              <a:solidFill>
                <a:schemeClr val="dk1"/>
              </a:solidFill>
              <a:latin typeface="Karla"/>
              <a:ea typeface="Karla"/>
              <a:cs typeface="Karla"/>
              <a:sym typeface="Karla"/>
            </a:endParaRPr>
          </a:p>
          <a:p>
            <a:pPr indent="0" lvl="0" marL="630000" rtl="0" algn="l">
              <a:spcBef>
                <a:spcPts val="0"/>
              </a:spcBef>
              <a:spcAft>
                <a:spcPts val="0"/>
              </a:spcAft>
              <a:buClr>
                <a:schemeClr val="dk1"/>
              </a:buClr>
              <a:buSzPts val="1100"/>
              <a:buFont typeface="Arial"/>
              <a:buNone/>
            </a:pPr>
            <a:r>
              <a:rPr b="1" lang="fr" sz="1100">
                <a:solidFill>
                  <a:schemeClr val="dk1"/>
                </a:solidFill>
                <a:latin typeface="Karla"/>
                <a:ea typeface="Karla"/>
                <a:cs typeface="Karla"/>
                <a:sym typeface="Karla"/>
              </a:rPr>
              <a:t>Hausse des coûts de production, notamment pour le certifié, assez peu rentabilisé </a:t>
            </a:r>
            <a:endParaRPr b="1" sz="1100">
              <a:solidFill>
                <a:schemeClr val="dk1"/>
              </a:solidFill>
              <a:latin typeface="Karla"/>
              <a:ea typeface="Karla"/>
              <a:cs typeface="Karla"/>
              <a:sym typeface="Karla"/>
            </a:endParaRPr>
          </a:p>
          <a:p>
            <a:pPr indent="0" lvl="0" marL="630000" rtl="0" algn="l">
              <a:spcBef>
                <a:spcPts val="0"/>
              </a:spcBef>
              <a:spcAft>
                <a:spcPts val="0"/>
              </a:spcAft>
              <a:buClr>
                <a:schemeClr val="dk1"/>
              </a:buClr>
              <a:buSzPts val="1100"/>
              <a:buFont typeface="Arial"/>
              <a:buNone/>
            </a:pPr>
            <a:r>
              <a:rPr b="1" lang="fr" sz="1100">
                <a:solidFill>
                  <a:schemeClr val="dk1"/>
                </a:solidFill>
                <a:latin typeface="Karla"/>
                <a:ea typeface="Karla"/>
                <a:cs typeface="Karla"/>
                <a:sym typeface="Karla"/>
              </a:rPr>
              <a:t>Certaines coopératives ne vendent que 20% de leur production certifiée en certifié, le reste est vendu en conventionnel</a:t>
            </a:r>
            <a:endParaRPr sz="1100">
              <a:solidFill>
                <a:schemeClr val="dk1"/>
              </a:solidFill>
              <a:latin typeface="Karla"/>
              <a:ea typeface="Karla"/>
              <a:cs typeface="Karla"/>
              <a:sym typeface="Karla"/>
            </a:endParaRPr>
          </a:p>
        </p:txBody>
      </p:sp>
      <p:sp>
        <p:nvSpPr>
          <p:cNvPr id="192" name="Google Shape;192;p24"/>
          <p:cNvSpPr/>
          <p:nvPr/>
        </p:nvSpPr>
        <p:spPr>
          <a:xfrm>
            <a:off x="392975" y="2839575"/>
            <a:ext cx="526500" cy="337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fr" sz="1800" u="none" cap="none" strike="noStrike">
                <a:solidFill>
                  <a:srgbClr val="D06350"/>
                </a:solidFill>
                <a:latin typeface="Anton"/>
                <a:ea typeface="Anton"/>
                <a:cs typeface="Anton"/>
                <a:sym typeface="Anton"/>
              </a:rPr>
              <a:t>1.</a:t>
            </a:r>
            <a:endParaRPr b="1" i="0" sz="1800" u="none" cap="none" strike="noStrike">
              <a:solidFill>
                <a:srgbClr val="D06350"/>
              </a:solidFill>
              <a:latin typeface="Anton"/>
              <a:ea typeface="Anton"/>
              <a:cs typeface="Anton"/>
              <a:sym typeface="Anton"/>
            </a:endParaRPr>
          </a:p>
        </p:txBody>
      </p:sp>
      <p:sp>
        <p:nvSpPr>
          <p:cNvPr id="193" name="Google Shape;193;p24"/>
          <p:cNvSpPr txBox="1"/>
          <p:nvPr/>
        </p:nvSpPr>
        <p:spPr>
          <a:xfrm>
            <a:off x="225125" y="4377500"/>
            <a:ext cx="7007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 sz="1200">
                <a:solidFill>
                  <a:schemeClr val="dk1"/>
                </a:solidFill>
                <a:latin typeface="Karla"/>
                <a:ea typeface="Karla"/>
                <a:cs typeface="Karla"/>
                <a:sym typeface="Karla"/>
              </a:rPr>
              <a:t>Une impuissance face à des pratiques du Nord, qui alimente le</a:t>
            </a:r>
            <a:r>
              <a:rPr b="1" lang="fr" sz="1200">
                <a:solidFill>
                  <a:srgbClr val="E96D54"/>
                </a:solidFill>
                <a:latin typeface="Karla"/>
                <a:ea typeface="Karla"/>
                <a:cs typeface="Karla"/>
                <a:sym typeface="Karla"/>
              </a:rPr>
              <a:t> sentiment d’injustice </a:t>
            </a:r>
            <a:endParaRPr b="1" sz="1200">
              <a:solidFill>
                <a:srgbClr val="E96D54"/>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b="1" i="1" lang="fr" sz="1200">
                <a:solidFill>
                  <a:schemeClr val="dk1"/>
                </a:solidFill>
                <a:latin typeface="Karla"/>
                <a:ea typeface="Karla"/>
                <a:cs typeface="Karla"/>
                <a:sym typeface="Karla"/>
              </a:rPr>
              <a:t>“Vous vous polluez et nous on en subit les conséquences, vous avez vu nos palmiers” </a:t>
            </a:r>
            <a:endParaRPr b="1" i="1" sz="1200">
              <a:solidFill>
                <a:schemeClr val="dk1"/>
              </a:solidFill>
              <a:latin typeface="Karla"/>
              <a:ea typeface="Karla"/>
              <a:cs typeface="Karla"/>
              <a:sym typeface="Karla"/>
            </a:endParaRPr>
          </a:p>
        </p:txBody>
      </p:sp>
      <p:sp>
        <p:nvSpPr>
          <p:cNvPr id="194" name="Google Shape;194;p24"/>
          <p:cNvSpPr/>
          <p:nvPr/>
        </p:nvSpPr>
        <p:spPr>
          <a:xfrm>
            <a:off x="392975" y="3859275"/>
            <a:ext cx="526500" cy="337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fr" sz="1800">
                <a:solidFill>
                  <a:srgbClr val="D06350"/>
                </a:solidFill>
                <a:latin typeface="Anton"/>
                <a:ea typeface="Anton"/>
                <a:cs typeface="Anton"/>
                <a:sym typeface="Anton"/>
              </a:rPr>
              <a:t>2</a:t>
            </a:r>
            <a:r>
              <a:rPr b="1" i="0" lang="fr" sz="1800" u="none" cap="none" strike="noStrike">
                <a:solidFill>
                  <a:srgbClr val="D06350"/>
                </a:solidFill>
                <a:latin typeface="Anton"/>
                <a:ea typeface="Anton"/>
                <a:cs typeface="Anton"/>
                <a:sym typeface="Anton"/>
              </a:rPr>
              <a:t>.</a:t>
            </a:r>
            <a:endParaRPr b="1" i="0" sz="1800" u="none" cap="none" strike="noStrike">
              <a:solidFill>
                <a:srgbClr val="D06350"/>
              </a:solidFill>
              <a:latin typeface="Anton"/>
              <a:ea typeface="Anton"/>
              <a:cs typeface="Anton"/>
              <a:sym typeface="Anton"/>
            </a:endParaRPr>
          </a:p>
        </p:txBody>
      </p:sp>
      <p:sp>
        <p:nvSpPr>
          <p:cNvPr id="195" name="Google Shape;195;p24"/>
          <p:cNvSpPr txBox="1"/>
          <p:nvPr/>
        </p:nvSpPr>
        <p:spPr>
          <a:xfrm>
            <a:off x="950200" y="810175"/>
            <a:ext cx="2687700" cy="1139100"/>
          </a:xfrm>
          <a:prstGeom prst="rect">
            <a:avLst/>
          </a:prstGeom>
          <a:noFill/>
          <a:ln>
            <a:noFill/>
          </a:ln>
        </p:spPr>
        <p:txBody>
          <a:bodyPr anchorCtr="0" anchor="t" bIns="91425" lIns="91425" spcFirstLastPara="1" rIns="91425" wrap="square" tIns="91425">
            <a:spAutoFit/>
          </a:bodyPr>
          <a:lstStyle/>
          <a:p>
            <a:pPr indent="0" lvl="0" marL="0" marR="0" rtl="0" algn="just">
              <a:spcBef>
                <a:spcPts val="0"/>
              </a:spcBef>
              <a:spcAft>
                <a:spcPts val="0"/>
              </a:spcAft>
              <a:buNone/>
            </a:pPr>
            <a:r>
              <a:rPr b="1" i="1" lang="fr" sz="1000">
                <a:solidFill>
                  <a:schemeClr val="dk1"/>
                </a:solidFill>
                <a:latin typeface="Karla"/>
                <a:ea typeface="Karla"/>
                <a:cs typeface="Karla"/>
                <a:sym typeface="Karla"/>
              </a:rPr>
              <a:t>“J’ai 2 hectares de terre, il y a 5 ans je produisais plus d’une tonne par hectare mais les rendements ne font que baisser. Cette année j’ai produit 400 kg par hectar de cacao</a:t>
            </a:r>
            <a:endParaRPr b="1" i="1" sz="1000">
              <a:solidFill>
                <a:schemeClr val="dk1"/>
              </a:solidFill>
              <a:latin typeface="Karla"/>
              <a:ea typeface="Karla"/>
              <a:cs typeface="Karla"/>
              <a:sym typeface="Karla"/>
            </a:endParaRPr>
          </a:p>
          <a:p>
            <a:pPr indent="0" lvl="0" marL="0" marR="0" rtl="0" algn="just">
              <a:spcBef>
                <a:spcPts val="0"/>
              </a:spcBef>
              <a:spcAft>
                <a:spcPts val="0"/>
              </a:spcAft>
              <a:buNone/>
            </a:pPr>
            <a:r>
              <a:t/>
            </a:r>
            <a:endParaRPr b="1" i="1" sz="400">
              <a:solidFill>
                <a:schemeClr val="dk1"/>
              </a:solidFill>
              <a:latin typeface="Karla"/>
              <a:ea typeface="Karla"/>
              <a:cs typeface="Karla"/>
              <a:sym typeface="Karla"/>
            </a:endParaRPr>
          </a:p>
          <a:p>
            <a:pPr indent="0" lvl="0" marL="0" marR="0" rtl="0" algn="just">
              <a:spcBef>
                <a:spcPts val="0"/>
              </a:spcBef>
              <a:spcAft>
                <a:spcPts val="0"/>
              </a:spcAft>
              <a:buNone/>
            </a:pPr>
            <a:r>
              <a:rPr lang="fr" sz="900">
                <a:solidFill>
                  <a:schemeClr val="dk1"/>
                </a:solidFill>
                <a:latin typeface="Karla"/>
                <a:ea typeface="Karla"/>
                <a:cs typeface="Karla"/>
                <a:sym typeface="Karla"/>
              </a:rPr>
              <a:t>Témoignage d’un producteur de cacao lors d’un FG à CAMAYE (Côte d’Ivoire ) </a:t>
            </a:r>
            <a:endParaRPr b="1" i="1" sz="1000">
              <a:solidFill>
                <a:schemeClr val="dk1"/>
              </a:solidFill>
              <a:latin typeface="Karla"/>
              <a:ea typeface="Karla"/>
              <a:cs typeface="Karla"/>
              <a:sym typeface="Karla"/>
            </a:endParaRPr>
          </a:p>
        </p:txBody>
      </p:sp>
      <p:sp>
        <p:nvSpPr>
          <p:cNvPr id="196" name="Google Shape;196;p24"/>
          <p:cNvSpPr txBox="1"/>
          <p:nvPr/>
        </p:nvSpPr>
        <p:spPr>
          <a:xfrm>
            <a:off x="3815675" y="810175"/>
            <a:ext cx="2772000" cy="1293000"/>
          </a:xfrm>
          <a:prstGeom prst="rect">
            <a:avLst/>
          </a:prstGeom>
          <a:noFill/>
          <a:ln>
            <a:noFill/>
          </a:ln>
        </p:spPr>
        <p:txBody>
          <a:bodyPr anchorCtr="0" anchor="t" bIns="91425" lIns="91425" spcFirstLastPara="1" rIns="91425" wrap="square" tIns="91425">
            <a:spAutoFit/>
          </a:bodyPr>
          <a:lstStyle/>
          <a:p>
            <a:pPr indent="0" lvl="0" marL="0" marR="0" rtl="0" algn="just">
              <a:spcBef>
                <a:spcPts val="0"/>
              </a:spcBef>
              <a:spcAft>
                <a:spcPts val="0"/>
              </a:spcAft>
              <a:buNone/>
            </a:pPr>
            <a:r>
              <a:rPr b="1" i="1" lang="fr" sz="1000">
                <a:solidFill>
                  <a:schemeClr val="dk1"/>
                </a:solidFill>
                <a:latin typeface="Karla"/>
                <a:ea typeface="Karla"/>
                <a:cs typeface="Karla"/>
                <a:sym typeface="Karla"/>
              </a:rPr>
              <a:t>“Les conditions climatiques sont difficiles. Depuis 2 ans, la saison des pluies est trop forte, l’an dernier le soleil a tué les cacaoyers. La coopérative est passée d’un volume de 800/900 tonnes de cacao par an à 350 l’an dernier”</a:t>
            </a:r>
            <a:endParaRPr b="1" i="1" sz="1000">
              <a:solidFill>
                <a:schemeClr val="dk1"/>
              </a:solidFill>
              <a:latin typeface="Karla"/>
              <a:ea typeface="Karla"/>
              <a:cs typeface="Karla"/>
              <a:sym typeface="Karla"/>
            </a:endParaRPr>
          </a:p>
          <a:p>
            <a:pPr indent="0" lvl="0" marL="0" marR="0" rtl="0" algn="just">
              <a:spcBef>
                <a:spcPts val="0"/>
              </a:spcBef>
              <a:spcAft>
                <a:spcPts val="0"/>
              </a:spcAft>
              <a:buNone/>
            </a:pPr>
            <a:r>
              <a:t/>
            </a:r>
            <a:endParaRPr b="1" i="1" sz="400">
              <a:solidFill>
                <a:schemeClr val="dk1"/>
              </a:solidFill>
              <a:latin typeface="Karla"/>
              <a:ea typeface="Karla"/>
              <a:cs typeface="Karla"/>
              <a:sym typeface="Karla"/>
            </a:endParaRPr>
          </a:p>
          <a:p>
            <a:pPr indent="0" lvl="0" marL="0" marR="0" rtl="0" algn="just">
              <a:spcBef>
                <a:spcPts val="0"/>
              </a:spcBef>
              <a:spcAft>
                <a:spcPts val="0"/>
              </a:spcAft>
              <a:buNone/>
            </a:pPr>
            <a:r>
              <a:rPr lang="fr" sz="900">
                <a:solidFill>
                  <a:schemeClr val="dk1"/>
                </a:solidFill>
                <a:latin typeface="Karla"/>
                <a:ea typeface="Karla"/>
                <a:cs typeface="Karla"/>
                <a:sym typeface="Karla"/>
              </a:rPr>
              <a:t>William, Coordinateur de la coopérative ABOCFA (Ghana) </a:t>
            </a:r>
            <a:endParaRPr b="1" i="1" sz="1000">
              <a:solidFill>
                <a:schemeClr val="dk1"/>
              </a:solidFill>
              <a:latin typeface="Karla"/>
              <a:ea typeface="Karla"/>
              <a:cs typeface="Karla"/>
              <a:sym typeface="Karla"/>
            </a:endParaRPr>
          </a:p>
        </p:txBody>
      </p:sp>
      <p:sp>
        <p:nvSpPr>
          <p:cNvPr id="197" name="Google Shape;197;p24"/>
          <p:cNvSpPr/>
          <p:nvPr/>
        </p:nvSpPr>
        <p:spPr>
          <a:xfrm>
            <a:off x="0" y="-9349"/>
            <a:ext cx="9144000" cy="689400"/>
          </a:xfrm>
          <a:prstGeom prst="rect">
            <a:avLst/>
          </a:prstGeom>
          <a:solidFill>
            <a:srgbClr val="C663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 name="Google Shape;198;p24"/>
          <p:cNvPicPr preferRelativeResize="0"/>
          <p:nvPr/>
        </p:nvPicPr>
        <p:blipFill rotWithShape="1">
          <a:blip r:embed="rId3">
            <a:alphaModFix/>
          </a:blip>
          <a:srcRect b="0" l="0" r="0" t="0"/>
          <a:stretch/>
        </p:blipFill>
        <p:spPr>
          <a:xfrm>
            <a:off x="350775" y="1070724"/>
            <a:ext cx="526500" cy="526500"/>
          </a:xfrm>
          <a:prstGeom prst="rect">
            <a:avLst/>
          </a:prstGeom>
          <a:noFill/>
          <a:ln>
            <a:noFill/>
          </a:ln>
        </p:spPr>
      </p:pic>
      <p:pic>
        <p:nvPicPr>
          <p:cNvPr id="199" name="Google Shape;199;p24" title="vue-photorealiste-des-africains-recoltant-des-legumes-et-des-cereales.jpg"/>
          <p:cNvPicPr preferRelativeResize="0"/>
          <p:nvPr/>
        </p:nvPicPr>
        <p:blipFill rotWithShape="1">
          <a:blip r:embed="rId4">
            <a:alphaModFix/>
          </a:blip>
          <a:srcRect b="0" l="34946" r="44241" t="0"/>
          <a:stretch/>
        </p:blipFill>
        <p:spPr>
          <a:xfrm>
            <a:off x="6987050" y="2600"/>
            <a:ext cx="2156948" cy="5181724"/>
          </a:xfrm>
          <a:prstGeom prst="rect">
            <a:avLst/>
          </a:prstGeom>
          <a:noFill/>
          <a:ln>
            <a:noFill/>
          </a:ln>
        </p:spPr>
      </p:pic>
      <p:sp>
        <p:nvSpPr>
          <p:cNvPr id="200" name="Google Shape;200;p24"/>
          <p:cNvSpPr txBox="1"/>
          <p:nvPr/>
        </p:nvSpPr>
        <p:spPr>
          <a:xfrm>
            <a:off x="347500" y="104506"/>
            <a:ext cx="605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Anton"/>
                <a:ea typeface="Anton"/>
                <a:cs typeface="Anton"/>
                <a:sym typeface="Anton"/>
              </a:rPr>
              <a:t>Des conditions de production de plus en plus difficiles </a:t>
            </a:r>
            <a:endParaRPr sz="1800">
              <a:solidFill>
                <a:schemeClr val="lt1"/>
              </a:solidFill>
              <a:latin typeface="Anton"/>
              <a:ea typeface="Anton"/>
              <a:cs typeface="Anton"/>
              <a:sym typeface="Anto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